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5" r:id="rId2"/>
    <p:sldId id="286" r:id="rId3"/>
  </p:sldIdLst>
  <p:sldSz cx="9144000" cy="5143500" type="screen16x9"/>
  <p:notesSz cx="6797675" cy="99266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000066"/>
    <a:srgbClr val="CC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151" d="100"/>
          <a:sy n="151" d="100"/>
        </p:scale>
        <p:origin x="-438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6E13E-D287-448F-9BA3-492DC3D21E53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36373F-EFE9-47DE-82CF-FDF03F87E90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07368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353132-512D-439A-AA8A-F3FC1E35A980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7030F-4F5E-40F9-BDED-948BBDCDF72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505984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3637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63790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3722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29506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5891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709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0163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9800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0522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9136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83462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40728-4B2B-4592-92A1-1AB41287EA62}" type="datetimeFigureOut">
              <a:rPr lang="zh-TW" altLang="en-US" smtClean="0"/>
              <a:t>2023/3/20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71417-CE48-4E78-BF6A-DA01FB22880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74467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281" y="1857906"/>
            <a:ext cx="8870036" cy="3141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標題 1"/>
          <p:cNvSpPr txBox="1">
            <a:spLocks/>
          </p:cNvSpPr>
          <p:nvPr/>
        </p:nvSpPr>
        <p:spPr>
          <a:xfrm>
            <a:off x="434908" y="1946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計畫出差之假別申請與核銷說明</a:t>
            </a:r>
            <a:r>
              <a:rPr lang="en-US" altLang="zh-TW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(1/2)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87139" y="866337"/>
            <a:ext cx="8529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8900" indent="-88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</a:t>
            </a:r>
            <a:r>
              <a:rPr lang="zh-TW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依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本院</a:t>
            </a:r>
            <a:r>
              <a:rPr lang="zh-TW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同仁</a:t>
            </a:r>
            <a:r>
              <a:rPr lang="zh-TW" altLang="zh-TW" kern="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出差辦法規定</a:t>
            </a:r>
            <a:r>
              <a:rPr lang="zh-TW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辦理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申請</a:t>
            </a:r>
            <a:r>
              <a:rPr lang="en-US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含請假及給付標準，</a:t>
            </a:r>
            <a:r>
              <a:rPr lang="zh-TW" altLang="en-US" b="1" u="sng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出差假別請自行認定</a:t>
            </a:r>
            <a:r>
              <a:rPr lang="en-US" altLang="zh-TW" kern="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kern="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88900" indent="-88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本次更正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：依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3/13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院方主管會議決議辦理</a:t>
            </a:r>
            <a:endParaRPr lang="en-US" altLang="zh-TW" b="1" kern="0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  <a:p>
            <a:pPr indent="88900">
              <a:spcAft>
                <a:spcPts val="0"/>
              </a:spcAft>
            </a:pP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持有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notes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 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ID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之</a:t>
            </a:r>
            <a:r>
              <a:rPr lang="en-US" altLang="zh-TW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PI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及專任人員</a:t>
            </a:r>
            <a:r>
              <a:rPr lang="zh-TW" altLang="en-US" b="1" u="sng" kern="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不分平日或假日</a:t>
            </a:r>
            <a:r>
              <a:rPr lang="zh-TW" altLang="en-US" b="1" kern="0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Times New Roman"/>
              </a:rPr>
              <a:t>，一律採電子系統申請</a:t>
            </a:r>
            <a:endParaRPr lang="zh-TW" altLang="zh-TW" b="1" kern="100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10308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6286889"/>
              </p:ext>
            </p:extLst>
          </p:nvPr>
        </p:nvGraphicFramePr>
        <p:xfrm>
          <a:off x="285507" y="1051856"/>
          <a:ext cx="8708368" cy="3824562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1604473"/>
                <a:gridCol w="3301326"/>
                <a:gridCol w="3802569"/>
              </a:tblGrid>
              <a:tr h="62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費用類別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PI/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專任人員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有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ID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兼任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臨時工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無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ID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者</a:t>
                      </a:r>
                      <a:r>
                        <a:rPr lang="en-US" alt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</a:tr>
              <a:tr h="8828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出差報銷單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電子系統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000" b="1" kern="0" dirty="0">
                          <a:solidFill>
                            <a:srgbClr val="0000CC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【出差申請單→出差報銷單】 </a:t>
                      </a:r>
                      <a:endParaRPr lang="zh-TW" sz="2000" b="1" kern="100" dirty="0">
                        <a:solidFill>
                          <a:srgbClr val="0000CC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國內出差報銷單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(PI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要親簽</a:t>
                      </a:r>
                      <a:r>
                        <a:rPr lang="en-US" altLang="zh-TW" sz="2400" b="1" kern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zh-TW" sz="2000" kern="1200" dirty="0" smtClean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★</a:t>
                      </a:r>
                      <a:r>
                        <a:rPr lang="zh-TW" altLang="en-US" sz="2400" b="1" kern="10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個人簽到退表要註明出差</a:t>
                      </a:r>
                      <a:endParaRPr lang="en-US" altLang="zh-TW" sz="2400" b="1" kern="0" dirty="0" smtClean="0">
                        <a:solidFill>
                          <a:srgbClr val="FF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16383" marR="16383" marT="0" marB="0" anchor="ctr"/>
                </a:tc>
              </a:tr>
              <a:tr h="6242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交通費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火車票不用票根；高鐵及</a:t>
                      </a:r>
                      <a:r>
                        <a:rPr 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飛機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需</a:t>
                      </a:r>
                      <a:r>
                        <a:rPr 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要票根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3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報名費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收據或發票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3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住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宿</a:t>
                      </a:r>
                      <a:r>
                        <a:rPr 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費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發票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3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膳雜費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不用憑證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  <a:tr h="4233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其他</a:t>
                      </a:r>
                      <a:endParaRPr lang="zh-TW" sz="2400" kern="10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0" dirty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當次研討會</a:t>
                      </a:r>
                      <a:r>
                        <a:rPr lang="zh-TW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議程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等</a:t>
                      </a:r>
                      <a:r>
                        <a:rPr 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kern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電子檔請上</a:t>
                      </a:r>
                      <a:r>
                        <a:rPr lang="zh-TW" alt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傳至核銷系統附檔</a:t>
                      </a:r>
                      <a:r>
                        <a:rPr lang="en-US" sz="2400" kern="0" dirty="0" smtClean="0"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sz="2400" kern="100" dirty="0"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Times New Roman"/>
                      </a:endParaRPr>
                    </a:p>
                  </a:txBody>
                  <a:tcPr marL="16383" marR="16383" marT="0" marB="0" anchor="ctr"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標題 1"/>
          <p:cNvSpPr txBox="1">
            <a:spLocks/>
          </p:cNvSpPr>
          <p:nvPr/>
        </p:nvSpPr>
        <p:spPr>
          <a:xfrm>
            <a:off x="434908" y="194606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571500" indent="-571500" algn="l">
              <a:buFont typeface="Wingdings" panose="05000000000000000000" pitchFamily="2" charset="2"/>
              <a:buChar char="Ø"/>
            </a:pPr>
            <a:r>
              <a:rPr lang="zh-TW" altLang="en-US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計畫出差之假別申請與核銷說明</a:t>
            </a:r>
            <a:r>
              <a:rPr lang="en-US" altLang="zh-TW" b="1" dirty="0" smtClean="0">
                <a:solidFill>
                  <a:srgbClr val="000066"/>
                </a:solidFill>
                <a:latin typeface="Times New Roman" panose="02020603050405020304" pitchFamily="18" charset="0"/>
                <a:ea typeface="微軟正黑體" panose="020B0604030504040204" pitchFamily="34" charset="-120"/>
                <a:cs typeface="Times New Roman" panose="02020603050405020304" pitchFamily="18" charset="0"/>
              </a:rPr>
              <a:t>(2/2)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71440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4702</TotalTime>
  <Words>170</Words>
  <Application>Microsoft Office PowerPoint</Application>
  <PresentationFormat>如螢幕大小 (16:9)</PresentationFormat>
  <Paragraphs>23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hp</dc:creator>
  <cp:lastModifiedBy>hp</cp:lastModifiedBy>
  <cp:revision>154</cp:revision>
  <cp:lastPrinted>2021-01-14T03:55:36Z</cp:lastPrinted>
  <dcterms:created xsi:type="dcterms:W3CDTF">2021-01-06T03:14:00Z</dcterms:created>
  <dcterms:modified xsi:type="dcterms:W3CDTF">2023-03-20T00:42:01Z</dcterms:modified>
</cp:coreProperties>
</file>