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1" r:id="rId4"/>
    <p:sldId id="262" r:id="rId5"/>
    <p:sldId id="264" r:id="rId6"/>
    <p:sldId id="270" r:id="rId7"/>
    <p:sldId id="272" r:id="rId8"/>
    <p:sldId id="271" r:id="rId9"/>
    <p:sldId id="263" r:id="rId10"/>
    <p:sldId id="268" r:id="rId11"/>
    <p:sldId id="265" r:id="rId1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108" y="-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32559-82ED-4359-A904-358C4825FEC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C0019B5-9651-402D-B31D-F9EC2081D425}">
      <dgm:prSet phldrT="[文字]"/>
      <dgm:spPr>
        <a:xfrm>
          <a:off x="2447" y="0"/>
          <a:ext cx="2981440" cy="879872"/>
        </a:xfrm>
        <a:prstGeom prst="chevron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研究部網頁</a:t>
          </a:r>
          <a:endParaRPr lang="zh-TW" altLang="en-US" dirty="0">
            <a:solidFill>
              <a:srgbClr val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CB2CB50F-3AAC-468C-90C1-6C924CC16828}" type="parTrans" cxnId="{DBB84D31-EDE8-498C-9629-AAE3F5DD7A96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BF96CA-52B6-4D9B-9334-7F6352F75A04}" type="sibTrans" cxnId="{DBB84D31-EDE8-498C-9629-AAE3F5DD7A96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CBF2AC3-300C-43FB-9496-DDDED3707604}">
      <dgm:prSet phldrT="[文字]"/>
      <dgm:spPr>
        <a:xfrm>
          <a:off x="2685743" y="0"/>
          <a:ext cx="2981440" cy="879872"/>
        </a:xfrm>
        <a:prstGeom prst="chevron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法規及表單</a:t>
          </a:r>
          <a:endParaRPr lang="zh-TW" altLang="en-US" dirty="0">
            <a:solidFill>
              <a:srgbClr val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9E9DCD76-219D-4827-82C7-394223CA02C3}" type="parTrans" cxnId="{A6E8A716-F3B7-4383-AD62-FDB281F94C31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4E8AD39-C02B-4DE1-B9F8-0C8A4AE2EA5B}" type="sibTrans" cxnId="{A6E8A716-F3B7-4383-AD62-FDB281F94C31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E71F31-4319-4694-A110-0C33F8068E6D}">
      <dgm:prSet phldrT="[文字]"/>
      <dgm:spPr>
        <a:xfrm>
          <a:off x="5369040" y="0"/>
          <a:ext cx="2981440" cy="879872"/>
        </a:xfrm>
        <a:prstGeom prst="chevron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TW" altLang="en-US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表單下載</a:t>
          </a:r>
          <a:endParaRPr lang="zh-TW" altLang="en-US" dirty="0">
            <a:solidFill>
              <a:srgbClr val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F8081B01-B9A7-464B-B8D4-341A93BB40D7}" type="parTrans" cxnId="{1A172AAC-DEBE-4619-8409-BFAD9BFBB3EA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165A862-C8DF-4E44-878B-42B40F21A5E3}" type="sibTrans" cxnId="{1A172AAC-DEBE-4619-8409-BFAD9BFBB3EA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509AFB8-F40C-45BA-A1DF-E9C5DFB0B00E}" type="pres">
      <dgm:prSet presAssocID="{D2E32559-82ED-4359-A904-358C4825FEC9}" presName="Name0" presStyleCnt="0">
        <dgm:presLayoutVars>
          <dgm:dir/>
          <dgm:animLvl val="lvl"/>
          <dgm:resizeHandles val="exact"/>
        </dgm:presLayoutVars>
      </dgm:prSet>
      <dgm:spPr/>
    </dgm:pt>
    <dgm:pt modelId="{D9D1F637-75C8-4576-AAEC-2B53B597D7C4}" type="pres">
      <dgm:prSet presAssocID="{EC0019B5-9651-402D-B31D-F9EC2081D42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981334-C770-4379-8BCB-808354AD20E9}" type="pres">
      <dgm:prSet presAssocID="{05BF96CA-52B6-4D9B-9334-7F6352F75A04}" presName="parTxOnlySpace" presStyleCnt="0"/>
      <dgm:spPr/>
    </dgm:pt>
    <dgm:pt modelId="{FCEA4861-B739-4861-979D-07715FA096B9}" type="pres">
      <dgm:prSet presAssocID="{BCBF2AC3-300C-43FB-9496-DDDED3707604}" presName="parTxOnly" presStyleLbl="node1" presStyleIdx="1" presStyleCnt="3" custLinFactNeighborX="6111" custLinFactNeighborY="504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65F002-74A9-4168-AE72-FF8048B4F97B}" type="pres">
      <dgm:prSet presAssocID="{A4E8AD39-C02B-4DE1-B9F8-0C8A4AE2EA5B}" presName="parTxOnlySpace" presStyleCnt="0"/>
      <dgm:spPr/>
    </dgm:pt>
    <dgm:pt modelId="{E4C9A689-3073-49DB-9897-ABF47963C936}" type="pres">
      <dgm:prSet presAssocID="{D2E71F31-4319-4694-A110-0C33F8068E6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F471DBE-2B6B-4620-AE88-27D4D8D3C8BE}" type="presOf" srcId="{D2E71F31-4319-4694-A110-0C33F8068E6D}" destId="{E4C9A689-3073-49DB-9897-ABF47963C936}" srcOrd="0" destOrd="0" presId="urn:microsoft.com/office/officeart/2005/8/layout/chevron1"/>
    <dgm:cxn modelId="{EF68D582-4D2E-45D2-982F-6A1083E2A9CF}" type="presOf" srcId="{BCBF2AC3-300C-43FB-9496-DDDED3707604}" destId="{FCEA4861-B739-4861-979D-07715FA096B9}" srcOrd="0" destOrd="0" presId="urn:microsoft.com/office/officeart/2005/8/layout/chevron1"/>
    <dgm:cxn modelId="{AAAA1FD7-488A-4710-9030-10CE2376F8E7}" type="presOf" srcId="{D2E32559-82ED-4359-A904-358C4825FEC9}" destId="{5509AFB8-F40C-45BA-A1DF-E9C5DFB0B00E}" srcOrd="0" destOrd="0" presId="urn:microsoft.com/office/officeart/2005/8/layout/chevron1"/>
    <dgm:cxn modelId="{A6E8A716-F3B7-4383-AD62-FDB281F94C31}" srcId="{D2E32559-82ED-4359-A904-358C4825FEC9}" destId="{BCBF2AC3-300C-43FB-9496-DDDED3707604}" srcOrd="1" destOrd="0" parTransId="{9E9DCD76-219D-4827-82C7-394223CA02C3}" sibTransId="{A4E8AD39-C02B-4DE1-B9F8-0C8A4AE2EA5B}"/>
    <dgm:cxn modelId="{D641EB5D-C76F-475B-B07B-D45D77F3CF21}" type="presOf" srcId="{EC0019B5-9651-402D-B31D-F9EC2081D425}" destId="{D9D1F637-75C8-4576-AAEC-2B53B597D7C4}" srcOrd="0" destOrd="0" presId="urn:microsoft.com/office/officeart/2005/8/layout/chevron1"/>
    <dgm:cxn modelId="{DBB84D31-EDE8-498C-9629-AAE3F5DD7A96}" srcId="{D2E32559-82ED-4359-A904-358C4825FEC9}" destId="{EC0019B5-9651-402D-B31D-F9EC2081D425}" srcOrd="0" destOrd="0" parTransId="{CB2CB50F-3AAC-468C-90C1-6C924CC16828}" sibTransId="{05BF96CA-52B6-4D9B-9334-7F6352F75A04}"/>
    <dgm:cxn modelId="{1A172AAC-DEBE-4619-8409-BFAD9BFBB3EA}" srcId="{D2E32559-82ED-4359-A904-358C4825FEC9}" destId="{D2E71F31-4319-4694-A110-0C33F8068E6D}" srcOrd="2" destOrd="0" parTransId="{F8081B01-B9A7-464B-B8D4-341A93BB40D7}" sibTransId="{D165A862-C8DF-4E44-878B-42B40F21A5E3}"/>
    <dgm:cxn modelId="{5DAAE790-ED27-40BB-BB2B-BF7045E6E978}" type="presParOf" srcId="{5509AFB8-F40C-45BA-A1DF-E9C5DFB0B00E}" destId="{D9D1F637-75C8-4576-AAEC-2B53B597D7C4}" srcOrd="0" destOrd="0" presId="urn:microsoft.com/office/officeart/2005/8/layout/chevron1"/>
    <dgm:cxn modelId="{0B3BE689-E5DA-4B42-BB48-37D8AB8D36A0}" type="presParOf" srcId="{5509AFB8-F40C-45BA-A1DF-E9C5DFB0B00E}" destId="{9C981334-C770-4379-8BCB-808354AD20E9}" srcOrd="1" destOrd="0" presId="urn:microsoft.com/office/officeart/2005/8/layout/chevron1"/>
    <dgm:cxn modelId="{447C4535-87F5-4FB2-85E3-DB6A2DFFF76E}" type="presParOf" srcId="{5509AFB8-F40C-45BA-A1DF-E9C5DFB0B00E}" destId="{FCEA4861-B739-4861-979D-07715FA096B9}" srcOrd="2" destOrd="0" presId="urn:microsoft.com/office/officeart/2005/8/layout/chevron1"/>
    <dgm:cxn modelId="{F5D0F66D-5150-4ED2-825B-96B158617036}" type="presParOf" srcId="{5509AFB8-F40C-45BA-A1DF-E9C5DFB0B00E}" destId="{C365F002-74A9-4168-AE72-FF8048B4F97B}" srcOrd="3" destOrd="0" presId="urn:microsoft.com/office/officeart/2005/8/layout/chevron1"/>
    <dgm:cxn modelId="{88506317-C87E-4C5A-A682-52B4B0EA4D4C}" type="presParOf" srcId="{5509AFB8-F40C-45BA-A1DF-E9C5DFB0B00E}" destId="{E4C9A689-3073-49DB-9897-ABF47963C93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1F637-75C8-4576-AAEC-2B53B597D7C4}">
      <dsp:nvSpPr>
        <dsp:cNvPr id="0" name=""/>
        <dsp:cNvSpPr/>
      </dsp:nvSpPr>
      <dsp:spPr>
        <a:xfrm>
          <a:off x="2447" y="0"/>
          <a:ext cx="2981440" cy="879872"/>
        </a:xfrm>
        <a:prstGeom prst="chevron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研究部網頁</a:t>
          </a:r>
          <a:endParaRPr lang="zh-TW" altLang="en-US" sz="3000" kern="1200" dirty="0">
            <a:solidFill>
              <a:srgbClr val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442383" y="0"/>
        <a:ext cx="2101568" cy="879872"/>
      </dsp:txXfrm>
    </dsp:sp>
    <dsp:sp modelId="{FCEA4861-B739-4861-979D-07715FA096B9}">
      <dsp:nvSpPr>
        <dsp:cNvPr id="0" name=""/>
        <dsp:cNvSpPr/>
      </dsp:nvSpPr>
      <dsp:spPr>
        <a:xfrm>
          <a:off x="2703963" y="0"/>
          <a:ext cx="2981440" cy="879872"/>
        </a:xfrm>
        <a:prstGeom prst="chevron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法規及表單</a:t>
          </a:r>
          <a:endParaRPr lang="zh-TW" altLang="en-US" sz="3000" kern="1200" dirty="0">
            <a:solidFill>
              <a:srgbClr val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3143899" y="0"/>
        <a:ext cx="2101568" cy="879872"/>
      </dsp:txXfrm>
    </dsp:sp>
    <dsp:sp modelId="{E4C9A689-3073-49DB-9897-ABF47963C936}">
      <dsp:nvSpPr>
        <dsp:cNvPr id="0" name=""/>
        <dsp:cNvSpPr/>
      </dsp:nvSpPr>
      <dsp:spPr>
        <a:xfrm>
          <a:off x="5369040" y="0"/>
          <a:ext cx="2981440" cy="879872"/>
        </a:xfrm>
        <a:prstGeom prst="chevron">
          <a:avLst/>
        </a:prstGeom>
        <a:solidFill>
          <a:srgbClr val="BBE0E3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表單下載</a:t>
          </a:r>
          <a:endParaRPr lang="zh-TW" altLang="en-US" sz="3000" kern="1200" dirty="0">
            <a:solidFill>
              <a:srgbClr val="00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5808976" y="0"/>
        <a:ext cx="2101568" cy="879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6E13E-D287-448F-9BA3-492DC3D21E53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6373F-EFE9-47DE-82CF-FDF03F87E9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368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53132-512D-439A-AA8A-F3FC1E35A980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7030F-4F5E-40F9-BDED-948BBDCDF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59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5F7BA9-0B43-4DEF-A2FE-E246F47FE8D0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218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7030F-4F5E-40F9-BDED-948BBDCDF72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75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63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79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72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50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8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70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16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980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52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1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46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40728-4B2B-4592-92A1-1AB41287EA62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46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1"/>
          <p:cNvSpPr>
            <a:spLocks noGrp="1"/>
          </p:cNvSpPr>
          <p:nvPr>
            <p:ph type="dt" sz="quarter" idx="10"/>
          </p:nvPr>
        </p:nvSpPr>
        <p:spPr>
          <a:xfrm>
            <a:off x="266700" y="6245225"/>
            <a:ext cx="2133600" cy="476250"/>
          </a:xfrm>
        </p:spPr>
        <p:txBody>
          <a:bodyPr/>
          <a:lstStyle/>
          <a:p>
            <a:pPr>
              <a:defRPr/>
            </a:pPr>
            <a:endParaRPr lang="en-US" altLang="zh-TW">
              <a:latin typeface="+mn-lt"/>
              <a:ea typeface="+mn-ea"/>
            </a:endParaRPr>
          </a:p>
          <a:p>
            <a:pPr>
              <a:defRPr/>
            </a:pPr>
            <a:endParaRPr lang="en-US" altLang="zh-TW">
              <a:latin typeface="+mn-lt"/>
              <a:ea typeface="+mn-ea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683568" y="1340768"/>
            <a:ext cx="7761288" cy="452431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4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花蓮慈濟醫院</a:t>
            </a:r>
          </a:p>
          <a:p>
            <a:pPr algn="ctr" eaLnBrk="1" hangingPunct="1">
              <a:defRPr/>
            </a:pPr>
            <a:endParaRPr lang="zh-TW" altLang="en-US" sz="4800" b="1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zh-TW" sz="4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110</a:t>
            </a:r>
            <a:r>
              <a:rPr lang="zh-TW" altLang="en-US" sz="4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年度研究計畫行政作業</a:t>
            </a:r>
          </a:p>
          <a:p>
            <a:pPr algn="ctr" eaLnBrk="1" hangingPunct="1">
              <a:defRPr/>
            </a:pPr>
            <a:r>
              <a:rPr lang="zh-TW" altLang="en-US" sz="4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重點宣導</a:t>
            </a:r>
          </a:p>
          <a:p>
            <a:pPr algn="ctr" eaLnBrk="1" hangingPunct="1">
              <a:defRPr/>
            </a:pPr>
            <a:endParaRPr lang="en-US" altLang="zh-TW" sz="4800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zh-TW" sz="4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110</a:t>
            </a:r>
            <a:r>
              <a:rPr lang="zh-TW" altLang="en-US" sz="4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4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48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月製</a:t>
            </a:r>
            <a:endParaRPr lang="en-US" altLang="zh-TW" sz="4800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671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904" y="159055"/>
            <a:ext cx="8229600" cy="895256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計畫相關業務承辦人</a:t>
            </a:r>
            <a:endParaRPr lang="zh-TW" altLang="en-US" b="1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02122"/>
              </p:ext>
            </p:extLst>
          </p:nvPr>
        </p:nvGraphicFramePr>
        <p:xfrm>
          <a:off x="218326" y="1566508"/>
          <a:ext cx="8431305" cy="4041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094"/>
                <a:gridCol w="4518211"/>
              </a:tblGrid>
              <a:tr h="7349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單位</a:t>
                      </a:r>
                      <a:endParaRPr lang="zh-TW" altLang="en-US" sz="3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承辦人</a:t>
                      </a:r>
                      <a:r>
                        <a:rPr lang="en-US" altLang="zh-TW" sz="3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36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分機</a:t>
                      </a:r>
                      <a:endParaRPr lang="zh-TW" altLang="en-US" sz="3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107204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財務室</a:t>
                      </a:r>
                      <a:r>
                        <a:rPr lang="en-US" altLang="zh-TW" sz="3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3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院內及法人</a:t>
                      </a:r>
                      <a:endParaRPr lang="zh-TW" altLang="en-US" sz="3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1" u="none" strike="noStrike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陳惠珍</a:t>
                      </a:r>
                      <a:r>
                        <a:rPr lang="en-US" altLang="zh-TW" sz="3600" b="1" u="none" strike="noStrike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/13206</a:t>
                      </a:r>
                      <a:endParaRPr lang="en-US" altLang="zh-TW" sz="3600" b="1" i="0" u="none" strike="noStrike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93229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人資室</a:t>
                      </a:r>
                      <a:endParaRPr lang="zh-TW" altLang="en-US" sz="3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呂敏卉</a:t>
                      </a:r>
                      <a:r>
                        <a:rPr lang="en-US" altLang="zh-TW" sz="3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/13600</a:t>
                      </a:r>
                      <a:endParaRPr lang="en-US" altLang="zh-TW" sz="3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130197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1" u="none" strike="noStrike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研究部</a:t>
                      </a:r>
                      <a:endParaRPr lang="zh-TW" altLang="en-US" sz="3600" b="1" i="0" u="none" strike="noStrike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1" u="none" strike="noStrike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陳淑貴</a:t>
                      </a:r>
                      <a:r>
                        <a:rPr lang="en-US" altLang="zh-TW" sz="3600" b="1" u="none" strike="noStrike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/15630</a:t>
                      </a:r>
                      <a:endParaRPr lang="en-US" altLang="zh-TW" sz="3600" b="1" i="0" u="none" strike="noStrike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zh-TW" sz="48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Q&amp;A</a:t>
            </a:r>
            <a:endParaRPr lang="en-US" altLang="zh-TW" sz="48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>
          <a:xfrm>
            <a:off x="266700" y="6245225"/>
            <a:ext cx="2133600" cy="476250"/>
          </a:xfrm>
        </p:spPr>
        <p:txBody>
          <a:bodyPr/>
          <a:lstStyle/>
          <a:p>
            <a:pPr>
              <a:defRPr/>
            </a:pPr>
            <a:endParaRPr lang="en-US" altLang="zh-TW">
              <a:latin typeface="+mn-lt"/>
              <a:ea typeface="+mn-ea"/>
            </a:endParaRPr>
          </a:p>
          <a:p>
            <a:pPr>
              <a:defRPr/>
            </a:pPr>
            <a:endParaRPr lang="en-US" altLang="zh-TW">
              <a:latin typeface="+mn-lt"/>
              <a:ea typeface="+mn-ea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5938" y="500063"/>
            <a:ext cx="5757862" cy="1031875"/>
          </a:xfrm>
        </p:spPr>
        <p:txBody>
          <a:bodyPr/>
          <a:lstStyle/>
          <a:p>
            <a:pPr eaLnBrk="1" hangingPunct="1"/>
            <a:r>
              <a:rPr lang="zh-TW" altLang="en-US" sz="5400" b="1" dirty="0" smtClean="0">
                <a:ea typeface="微軟正黑體" pitchFamily="34" charset="-120"/>
                <a:cs typeface="Meiryo UI" pitchFamily="34" charset="-128"/>
              </a:rPr>
              <a:t>報告大綱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6372" y="1559013"/>
            <a:ext cx="8029309" cy="4466549"/>
          </a:xfrm>
        </p:spPr>
        <p:txBody>
          <a:bodyPr>
            <a:noAutofit/>
          </a:bodyPr>
          <a:lstStyle/>
          <a:p>
            <a:pPr marL="88900" indent="-88900" eaLnBrk="1" hangingPunct="1">
              <a:buNone/>
              <a:defRPr/>
            </a:pPr>
            <a:r>
              <a:rPr lang="zh-TW" altLang="en-US" sz="36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一、</a:t>
            </a:r>
            <a:r>
              <a:rPr lang="en-US" altLang="zh-TW" sz="36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110</a:t>
            </a:r>
            <a:r>
              <a:rPr lang="zh-TW" altLang="en-US" sz="36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年度修訂重點</a:t>
            </a:r>
            <a:endParaRPr lang="en-US" altLang="zh-TW" sz="3600" b="1" dirty="0" smtClean="0">
              <a:solidFill>
                <a:srgbClr val="000066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95350" indent="0" eaLnBrk="1" hangingPunct="1">
              <a:buFont typeface="Wingdings" pitchFamily="2" charset="2"/>
              <a:buChar char="Ø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基本工資及臨時工時薪新規定</a:t>
            </a:r>
            <a:endParaRPr lang="en-US" altLang="zh-TW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54125" indent="-354013">
              <a:buFont typeface="Wingdings" pitchFamily="2" charset="2"/>
              <a:buChar char="Ø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核銷憑證試辦以</a:t>
            </a:r>
            <a:r>
              <a:rPr lang="zh-TW" altLang="en-US" dirty="0" smtClean="0">
                <a:latin typeface="標楷體"/>
                <a:ea typeface="標楷體"/>
                <a:cs typeface="Times New Roman" panose="02020603050405020304" pitchFamily="18" charset="0"/>
              </a:rPr>
              <a:t>「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季</a:t>
            </a:r>
            <a:r>
              <a:rPr lang="zh-TW" altLang="en-US" dirty="0" smtClean="0">
                <a:latin typeface="標楷體"/>
                <a:ea typeface="標楷體"/>
                <a:cs typeface="Times New Roman" panose="02020603050405020304" pitchFamily="18" charset="0"/>
              </a:rPr>
              <a:t>」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作為核銷期限</a:t>
            </a:r>
            <a:endParaRPr lang="en-US" altLang="zh-TW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54125" indent="-354013">
              <a:buFont typeface="Wingdings" pitchFamily="2" charset="2"/>
              <a:buChar char="Ø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計畫執行各項作業類別之時程說明</a:t>
            </a:r>
            <a:endParaRPr lang="en-US" altLang="zh-TW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901700" indent="0">
              <a:buFont typeface="Wingdings" panose="05000000000000000000" pitchFamily="2" charset="2"/>
              <a:buChar char="Ø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簡介研究部網頁及相關業務承辦人</a:t>
            </a:r>
            <a:endParaRPr lang="en-US" altLang="zh-TW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901700" indent="0">
              <a:buNone/>
              <a:defRPr/>
            </a:pPr>
            <a:endParaRPr lang="en-US" altLang="zh-TW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0975" indent="-180975" eaLnBrk="1" hangingPunct="1">
              <a:buFontTx/>
              <a:buNone/>
              <a:defRPr/>
            </a:pPr>
            <a:r>
              <a:rPr lang="zh-TW" altLang="en-US" sz="3600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zh-TW" altLang="en-US" sz="36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36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Q&amp;A</a:t>
            </a:r>
            <a:endParaRPr lang="en-US" altLang="zh-TW" sz="36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4734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58669"/>
              </p:ext>
            </p:extLst>
          </p:nvPr>
        </p:nvGraphicFramePr>
        <p:xfrm>
          <a:off x="384823" y="999713"/>
          <a:ext cx="8495942" cy="3048305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2370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0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85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94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薪資類別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金額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行政作業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12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臨時工時薪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4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160</a:t>
                      </a:r>
                      <a:r>
                        <a:rPr lang="zh-TW" altLang="en-US" sz="40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altLang="en-US" sz="40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須逾此金額，請</a:t>
                      </a:r>
                      <a:r>
                        <a:rPr lang="en-US" altLang="zh-TW" sz="24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zh-TW" altLang="en-US" sz="24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上簽申請</a:t>
                      </a:r>
                      <a:endParaRPr lang="zh-TW" alt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7765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基本工資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4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24,000</a:t>
                      </a:r>
                      <a:r>
                        <a:rPr lang="zh-TW" altLang="en-US" sz="40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altLang="en-US" sz="40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zh-TW" sz="1000" u="none" strike="noStrike" dirty="0" smtClean="0"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zh-TW" altLang="en-US" sz="24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已更新薪資參考表於研究部網頁。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-36512" y="169476"/>
            <a:ext cx="6670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微軟正黑體" panose="020B0604030504040204" pitchFamily="34" charset="-120"/>
                <a:cs typeface="Times New Roman" panose="02020603050405020304" pitchFamily="18" charset="0"/>
              </a:rPr>
              <a:t>依</a:t>
            </a: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微軟正黑體" panose="020B0604030504040204" pitchFamily="34" charset="-120"/>
                <a:cs typeface="Times New Roman" panose="02020603050405020304" pitchFamily="18" charset="0"/>
              </a:rPr>
              <a:t>110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微軟正黑體" panose="020B0604030504040204" pitchFamily="34" charset="-120"/>
                <a:cs typeface="Times New Roman" panose="02020603050405020304" pitchFamily="18" charset="0"/>
              </a:rPr>
              <a:t>年度法定調整薪資：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96472" y="4104854"/>
            <a:ext cx="838429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註：</a:t>
            </a:r>
            <a:endParaRPr kumimoji="0" lang="en-US" altLang="zh-TW" sz="220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71463" lvl="0" indent="-271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TW" sz="2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非在本單位投健 保者，且給付金 額達</a:t>
            </a: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基本工資</a:t>
            </a:r>
            <a:r>
              <a:rPr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【24,000 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元 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含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)】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者扣個人 補充保費 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2.11%</a:t>
            </a: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200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0" indent="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範例：自</a:t>
            </a:r>
            <a:r>
              <a:rPr kumimoji="0" lang="zh-TW" altLang="en-US" sz="2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付額費率為</a:t>
            </a:r>
            <a:r>
              <a:rPr kumimoji="0" lang="en-US" altLang="zh-TW" sz="2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2.11%</a:t>
            </a:r>
            <a:r>
              <a:rPr kumimoji="0" lang="zh-TW" altLang="en-US" sz="2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，若支領</a:t>
            </a:r>
            <a:r>
              <a:rPr kumimoji="0" lang="en-US" altLang="zh-TW" sz="2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24,000</a:t>
            </a:r>
            <a:r>
              <a:rPr kumimoji="0" lang="zh-TW" altLang="en-US" sz="22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元</a:t>
            </a:r>
            <a:endParaRPr kumimoji="0" lang="en-US" altLang="zh-TW" sz="220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0" indent="1160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2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24,000</a:t>
            </a:r>
            <a:r>
              <a:rPr lang="zh-TW" altLang="en-US" sz="2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元*</a:t>
            </a:r>
            <a:r>
              <a:rPr lang="en-US" altLang="zh-TW" sz="2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2.11%=506</a:t>
            </a:r>
            <a:r>
              <a:rPr lang="zh-TW" altLang="en-US" sz="2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元</a:t>
            </a:r>
            <a:r>
              <a:rPr kumimoji="0" lang="en-US" altLang="zh-TW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四捨五入</a:t>
            </a:r>
            <a:r>
              <a:rPr kumimoji="0" lang="en-US" altLang="zh-TW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薪</a:t>
            </a:r>
            <a:r>
              <a:rPr kumimoji="1" lang="zh-TW" altLang="en-US" sz="220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資及保費諮詢窗口</a:t>
            </a:r>
            <a:r>
              <a:rPr kumimoji="1" lang="en-US" altLang="zh-TW" sz="220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20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人資室</a:t>
            </a:r>
            <a:r>
              <a:rPr kumimoji="1" lang="zh-TW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敏卉或宜芳高專</a:t>
            </a:r>
            <a:r>
              <a:rPr kumimoji="1" lang="en-US" altLang="zh-TW" sz="220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220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分機</a:t>
            </a:r>
            <a:r>
              <a:rPr kumimoji="1" lang="en-US" altLang="zh-TW" sz="220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13600)</a:t>
            </a:r>
            <a:endParaRPr kumimoji="1" lang="zh-TW" altLang="en-US" sz="22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890" y="3506517"/>
            <a:ext cx="39528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16617" y="6409933"/>
            <a:ext cx="5842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110</a:t>
            </a:r>
            <a:r>
              <a:rPr lang="zh-TW" altLang="en-US" dirty="0"/>
              <a:t>年度</a:t>
            </a:r>
            <a:r>
              <a:rPr lang="en-US" altLang="zh-TW" dirty="0"/>
              <a:t>【</a:t>
            </a:r>
            <a:r>
              <a:rPr lang="zh-TW" altLang="en-US" dirty="0"/>
              <a:t>保險費分擔金額表</a:t>
            </a:r>
            <a:r>
              <a:rPr lang="en-US" altLang="zh-TW" dirty="0"/>
              <a:t>】</a:t>
            </a:r>
            <a:r>
              <a:rPr lang="zh-TW" altLang="en-US" dirty="0"/>
              <a:t>已同步更新於研究部網頁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805" y="6409933"/>
            <a:ext cx="31337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1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9941" y="852759"/>
            <a:ext cx="8744117" cy="2260315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prstClr val="black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目的：</a:t>
            </a:r>
            <a:r>
              <a:rPr lang="zh-TW" altLang="en-US" sz="4800" b="1" dirty="0">
                <a:solidFill>
                  <a:srgbClr val="FF0000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不要積壓，及時核銷</a:t>
            </a:r>
            <a:endParaRPr lang="zh-TW" altLang="en-US" sz="4000" b="1" dirty="0">
              <a:solidFill>
                <a:prstClr val="black"/>
              </a:solidFill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  <a:innerShdw blurRad="63500" dist="50800" dir="13500000">
                  <a:srgbClr val="0000CC">
                    <a:alpha val="50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prstClr val="black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對象：院內計畫及法人補助各類計畫</a:t>
            </a:r>
            <a:endParaRPr lang="en-US" altLang="zh-TW" sz="4000" b="1" dirty="0" smtClean="0">
              <a:solidFill>
                <a:prstClr val="black"/>
              </a:solidFill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  <a:innerShdw blurRad="63500" dist="50800" dir="13500000">
                  <a:srgbClr val="0000CC">
                    <a:alpha val="50000"/>
                  </a:srgbClr>
                </a:inn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prstClr val="black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範例</a:t>
            </a:r>
            <a:r>
              <a:rPr lang="zh-TW" altLang="en-US" sz="4000" b="1" dirty="0" smtClean="0">
                <a:solidFill>
                  <a:prstClr val="black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b="1" dirty="0" smtClean="0">
                <a:solidFill>
                  <a:prstClr val="black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b="1" dirty="0" smtClean="0">
                <a:solidFill>
                  <a:prstClr val="black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含發票及收據</a:t>
            </a:r>
            <a:r>
              <a:rPr lang="en-US" altLang="zh-TW" b="1" dirty="0" smtClean="0">
                <a:solidFill>
                  <a:prstClr val="black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altLang="zh-TW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0" y="0"/>
            <a:ext cx="9144000" cy="8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sz="40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核銷憑證試辦以</a:t>
            </a:r>
            <a:r>
              <a:rPr lang="zh-TW" altLang="en-US" sz="4000" b="1" dirty="0" smtClean="0">
                <a:solidFill>
                  <a:srgbClr val="000066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「</a:t>
            </a:r>
            <a:r>
              <a:rPr lang="zh-TW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季</a:t>
            </a:r>
            <a:r>
              <a:rPr lang="zh-TW" altLang="en-US" sz="4000" b="1" dirty="0" smtClean="0">
                <a:solidFill>
                  <a:srgbClr val="000066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」</a:t>
            </a:r>
            <a:r>
              <a:rPr lang="zh-TW" altLang="en-US" sz="40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作為核銷期限</a:t>
            </a:r>
            <a:endParaRPr lang="en-US" altLang="zh-TW" sz="4000" b="1" dirty="0">
              <a:solidFill>
                <a:srgbClr val="000066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62797"/>
              </p:ext>
            </p:extLst>
          </p:nvPr>
        </p:nvGraphicFramePr>
        <p:xfrm>
          <a:off x="520556" y="3184993"/>
          <a:ext cx="826727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636"/>
                <a:gridCol w="4133636"/>
              </a:tblGrid>
              <a:tr h="4288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憑證月份</a:t>
                      </a:r>
                      <a:endParaRPr lang="zh-TW" altLang="en-US" sz="32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核銷期限</a:t>
                      </a:r>
                      <a:endParaRPr lang="zh-TW" altLang="en-US" sz="32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76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1~3</a:t>
                      </a:r>
                      <a:r>
                        <a:rPr lang="zh-TW" altLang="en-US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altLang="en-US" sz="32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altLang="en-US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月底前</a:t>
                      </a:r>
                      <a:endParaRPr lang="zh-TW" altLang="en-US" sz="32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76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4~6</a:t>
                      </a:r>
                      <a:r>
                        <a:rPr lang="zh-TW" altLang="en-US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altLang="en-US" sz="32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月底前</a:t>
                      </a:r>
                      <a:endParaRPr lang="zh-TW" altLang="en-US" sz="32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76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7~9</a:t>
                      </a:r>
                      <a:r>
                        <a:rPr lang="zh-TW" altLang="en-US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altLang="en-US" sz="32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altLang="en-US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月底前</a:t>
                      </a:r>
                      <a:endParaRPr lang="zh-TW" altLang="en-US" sz="32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96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10~12</a:t>
                      </a:r>
                      <a:r>
                        <a:rPr lang="zh-TW" altLang="en-US" sz="32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altLang="en-US" sz="32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12/5</a:t>
                      </a:r>
                      <a:r>
                        <a:rPr lang="zh-TW" altLang="en-US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前</a:t>
                      </a:r>
                      <a:endParaRPr lang="en-US" altLang="zh-TW" sz="36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配合計畫執行之核銷期限，特殊狀況以財務室公告截止日為主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8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79020" y="0"/>
            <a:ext cx="9223020" cy="900953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計畫執行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每月例行作業及時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程</a:t>
            </a:r>
            <a:r>
              <a:rPr lang="zh-TW" altLang="en-US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說明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39659"/>
              </p:ext>
            </p:extLst>
          </p:nvPr>
        </p:nvGraphicFramePr>
        <p:xfrm>
          <a:off x="137797" y="1089057"/>
          <a:ext cx="8913736" cy="566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160"/>
                <a:gridCol w="3345070"/>
                <a:gridCol w="2979506"/>
              </a:tblGrid>
              <a:tr h="6420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預算科目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系統作業時程</a:t>
                      </a:r>
                      <a:endParaRPr lang="zh-TW" alt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作業內容</a:t>
                      </a:r>
                      <a:endParaRPr lang="en-US" altLang="zh-TW" sz="2800" b="1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111517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1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</a:t>
                      </a:r>
                      <a:r>
                        <a:rPr lang="zh-TW" altLang="en-US" sz="2800" b="1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人員薪資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每月</a:t>
                      </a:r>
                      <a:r>
                        <a:rPr lang="en-US" altLang="zh-TW" sz="28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15-20</a:t>
                      </a:r>
                      <a:r>
                        <a:rPr lang="zh-TW" altLang="en-US" sz="28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日間</a:t>
                      </a:r>
                      <a:endParaRPr lang="zh-TW" altLang="en-US" sz="2800" b="1" i="0" u="none" strike="noStrike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核銷當月</a:t>
                      </a:r>
                      <a:r>
                        <a:rPr lang="zh-TW" altLang="en-US" sz="24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薪資</a:t>
                      </a:r>
                      <a:endParaRPr lang="en-US" altLang="zh-TW" sz="2400" u="none" strike="noStrike" dirty="0" smtClean="0"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無須紙本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127321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1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兼任</a:t>
                      </a:r>
                      <a:r>
                        <a:rPr lang="zh-TW" altLang="en-US" sz="2800" b="1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及臨時工資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每月</a:t>
                      </a:r>
                      <a:r>
                        <a:rPr lang="en-US" altLang="zh-TW" sz="2800" b="1" u="none" strike="noStrike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800" b="1" u="none" strike="noStrike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日中午</a:t>
                      </a:r>
                      <a:r>
                        <a:rPr lang="en-US" altLang="zh-TW" sz="2800" b="1" u="none" strike="noStrike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11:20</a:t>
                      </a:r>
                      <a:r>
                        <a:rPr lang="zh-TW" altLang="en-US" sz="28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前</a:t>
                      </a:r>
                      <a:endParaRPr lang="en-US" altLang="zh-TW" sz="2800" b="1" u="none" strike="noStrike" dirty="0" smtClean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逢假日則提前</a:t>
                      </a:r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核銷上個月的</a:t>
                      </a:r>
                      <a:r>
                        <a:rPr lang="zh-TW" altLang="en-US" sz="24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薪資</a:t>
                      </a:r>
                      <a:endParaRPr lang="en-US" altLang="zh-TW" sz="2400" u="none" strike="noStrike" dirty="0" smtClean="0"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須附小便條</a:t>
                      </a:r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請款單</a:t>
                      </a:r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263060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其他業務費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每月</a:t>
                      </a:r>
                      <a:r>
                        <a:rPr lang="en-US" altLang="zh-TW" sz="28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zh-TW" altLang="en-US" sz="28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日前</a:t>
                      </a:r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核銷，費用於當月月底支付；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反之，次月月底支付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1/16-2/15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間憑證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2/15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前核銷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2/28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支付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包含：耗材、物品及雜項費、藥品試劑、實驗動物費及文具用品費等其他雜支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7" y="13448"/>
            <a:ext cx="8801780" cy="900953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計畫相關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作業系統</a:t>
            </a:r>
            <a:r>
              <a:rPr lang="zh-TW" altLang="en-US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時</a:t>
            </a:r>
            <a:r>
              <a:rPr lang="zh-TW" altLang="en-US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程說明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71541"/>
              </p:ext>
            </p:extLst>
          </p:nvPr>
        </p:nvGraphicFramePr>
        <p:xfrm>
          <a:off x="96700" y="1378680"/>
          <a:ext cx="8903462" cy="4477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285"/>
                <a:gridCol w="3348907"/>
                <a:gridCol w="3012270"/>
              </a:tblGrid>
              <a:tr h="64276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作業時程</a:t>
                      </a:r>
                      <a:endParaRPr lang="en-US" altLang="zh-TW" sz="2800" b="1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</a:t>
                      </a:r>
                      <a:endParaRPr lang="zh-TW" alt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127827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聯</a:t>
                      </a:r>
                      <a:r>
                        <a:rPr lang="zh-TW" altLang="en-US" sz="2800" u="none" strike="noStrike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採</a:t>
                      </a:r>
                      <a:r>
                        <a:rPr lang="zh-TW" altLang="en-US" sz="28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採購系統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計畫結束前</a:t>
                      </a:r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個半月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</a:t>
                      </a:r>
                      <a:r>
                        <a:rPr lang="en-US" altLang="zh-TW" sz="3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11/16</a:t>
                      </a:r>
                      <a:r>
                        <a:rPr lang="zh-TW" altLang="en-US" sz="3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TW" sz="3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5/16</a:t>
                      </a:r>
                      <a:endParaRPr lang="zh-TW" altLang="en-US" sz="32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127827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經費核銷系統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計畫結束當月</a:t>
                      </a:r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</a:t>
                      </a:r>
                      <a:r>
                        <a:rPr lang="en-US" altLang="zh-TW" sz="32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12/5</a:t>
                      </a:r>
                      <a:r>
                        <a:rPr lang="zh-TW" altLang="en-US" sz="3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TW" sz="32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6/5</a:t>
                      </a:r>
                      <a:endParaRPr lang="zh-TW" altLang="en-US" sz="3200" b="1" i="0" u="none" strike="noStrike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1278276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管理費核銷</a:t>
                      </a:r>
                      <a:endParaRPr lang="zh-TW" altLang="en-US" sz="28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計畫結束當月</a:t>
                      </a:r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核銷核定全數金額</a:t>
                      </a:r>
                    </a:p>
                  </a:txBody>
                  <a:tcPr marL="6350" marR="6350" marT="6350" marB="0"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i="0" u="none" strike="noStrike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>
                <a:solidFill>
                  <a:srgbClr val="0000CC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院</a:t>
            </a:r>
            <a:r>
              <a:rPr lang="zh-TW" altLang="en-US" b="1" dirty="0" smtClean="0">
                <a:solidFill>
                  <a:srgbClr val="0000CC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內及</a:t>
            </a:r>
            <a:r>
              <a:rPr lang="zh-TW" altLang="en-US" b="1" dirty="0">
                <a:solidFill>
                  <a:srgbClr val="0000CC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法人專任人員年</a:t>
            </a:r>
            <a:r>
              <a:rPr lang="zh-TW" altLang="en-US" b="1" dirty="0" smtClean="0">
                <a:solidFill>
                  <a:srgbClr val="0000CC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獎作業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6926" y="153855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ts val="3500"/>
              </a:lnSpc>
              <a:buFont typeface="Wingdings" panose="05000000000000000000" pitchFamily="2" charset="2"/>
              <a:buChar char="u"/>
            </a:pPr>
            <a:r>
              <a:rPr lang="zh-TW" altLang="en-US" sz="3600" dirty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院內計畫及法人補助各類計畫之專任人員年獎</a:t>
            </a:r>
            <a:r>
              <a:rPr lang="zh-TW" altLang="en-US" sz="3600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3600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110</a:t>
            </a:r>
            <a:r>
              <a:rPr lang="zh-TW" altLang="en-US" sz="3600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年度試辦</a:t>
            </a:r>
            <a:endParaRPr lang="en-US" altLang="zh-TW" sz="3600" dirty="0" smtClean="0"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r>
              <a:rPr lang="zh-TW" altLang="en-US" sz="4300" b="1" dirty="0" smtClean="0">
                <a:solidFill>
                  <a:srgbClr val="C00000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向財務室確認金額後</a:t>
            </a:r>
            <a:endParaRPr lang="en-US" altLang="zh-TW" sz="4300" b="1" dirty="0" smtClean="0">
              <a:solidFill>
                <a:srgbClr val="C00000"/>
              </a:solidFill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r>
              <a:rPr lang="zh-TW" altLang="en-US" sz="4300" b="1" dirty="0" smtClean="0">
                <a:solidFill>
                  <a:srgbClr val="C00000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由</a:t>
            </a:r>
            <a:r>
              <a:rPr lang="en-US" altLang="zh-TW" sz="4300" b="1" dirty="0" smtClean="0">
                <a:solidFill>
                  <a:srgbClr val="C00000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PI</a:t>
            </a:r>
            <a:r>
              <a:rPr lang="zh-TW" altLang="en-US" sz="4300" b="1" dirty="0" smtClean="0">
                <a:solidFill>
                  <a:srgbClr val="C00000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或專任人員於次年度</a:t>
            </a:r>
            <a:r>
              <a:rPr lang="en-US" altLang="zh-TW" sz="4300" b="1" dirty="0" smtClean="0">
                <a:solidFill>
                  <a:srgbClr val="C00000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1/5</a:t>
            </a:r>
            <a:r>
              <a:rPr lang="zh-TW" altLang="en-US" sz="4300" b="1" dirty="0" smtClean="0">
                <a:solidFill>
                  <a:srgbClr val="C00000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前核銷</a:t>
            </a:r>
            <a:endParaRPr lang="en-US" altLang="zh-TW" sz="4300" dirty="0"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  <a:innerShdw blurRad="63500" dist="50800" dir="13500000">
                  <a:srgbClr val="0000CC">
                    <a:alpha val="50000"/>
                  </a:srgbClr>
                </a:inn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en-US" altLang="zh-TW" dirty="0" smtClean="0"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  <a:innerShdw blurRad="63500" dist="50800" dir="13500000">
                  <a:srgbClr val="0000CC">
                    <a:alpha val="50000"/>
                  </a:srgbClr>
                </a:inn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作業時程請</a:t>
            </a:r>
            <a:r>
              <a:rPr lang="zh-TW" altLang="en-US" dirty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注意</a:t>
            </a:r>
            <a:r>
              <a:rPr lang="zh-TW" altLang="en-US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dirty="0" smtClean="0"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  <a:innerShdw blurRad="63500" dist="50800" dir="13500000">
                  <a:srgbClr val="0000CC">
                    <a:alpha val="50000"/>
                  </a:srgbClr>
                </a:inn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360363">
              <a:buNone/>
            </a:pPr>
            <a:r>
              <a:rPr lang="zh-TW" altLang="en-US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申請單陳核至</a:t>
            </a:r>
            <a:r>
              <a:rPr lang="en-US" altLang="zh-TW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PI</a:t>
            </a:r>
            <a:r>
              <a:rPr lang="zh-TW" altLang="en-US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後，請於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日內</a:t>
            </a:r>
            <a:r>
              <a:rPr lang="zh-TW" altLang="en-US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作業</a:t>
            </a:r>
            <a:endParaRPr lang="en-US" altLang="zh-TW" dirty="0" smtClean="0"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  <a:innerShdw blurRad="63500" dist="50800" dir="13500000">
                  <a:srgbClr val="0000CC">
                    <a:alpha val="50000"/>
                  </a:srgbClr>
                </a:inn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360363">
              <a:buNone/>
            </a:pPr>
            <a:r>
              <a:rPr lang="en-US" altLang="zh-TW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同意核發</a:t>
            </a:r>
            <a:r>
              <a:rPr lang="en-US" altLang="zh-TW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=&gt;</a:t>
            </a:r>
            <a:r>
              <a:rPr lang="zh-TW" altLang="en-US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陳核送出</a:t>
            </a:r>
            <a:endParaRPr lang="en-US" altLang="zh-TW" dirty="0" smtClean="0"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  <a:innerShdw blurRad="63500" dist="50800" dir="13500000">
                  <a:srgbClr val="0000CC">
                    <a:alpha val="50000"/>
                  </a:srgbClr>
                </a:inn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360363">
              <a:buNone/>
            </a:pPr>
            <a:r>
              <a:rPr lang="en-US" altLang="zh-TW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不同意核發</a:t>
            </a:r>
            <a:r>
              <a:rPr lang="en-US" altLang="zh-TW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=&gt;</a:t>
            </a:r>
            <a:r>
              <a:rPr lang="zh-TW" altLang="en-US" dirty="0" smtClean="0">
                <a:effectLst>
                  <a:glow rad="139700">
                    <a:srgbClr val="4F81BD">
                      <a:lumMod val="20000"/>
                      <a:lumOff val="80000"/>
                      <a:alpha val="40000"/>
                    </a:srgbClr>
                  </a:glow>
                  <a:innerShdw blurRad="63500" dist="50800" dir="13500000">
                    <a:srgbClr val="0000CC">
                      <a:alpha val="50000"/>
                    </a:srgbClr>
                  </a:inn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退回並告知不核發</a:t>
            </a:r>
            <a:endParaRPr lang="en-US" altLang="zh-TW" dirty="0">
              <a:effectLst>
                <a:glow rad="139700">
                  <a:srgbClr val="4F81BD">
                    <a:lumMod val="20000"/>
                    <a:lumOff val="80000"/>
                    <a:alpha val="40000"/>
                  </a:srgbClr>
                </a:glow>
                <a:innerShdw blurRad="63500" dist="50800" dir="13500000">
                  <a:srgbClr val="0000CC">
                    <a:alpha val="50000"/>
                  </a:srgbClr>
                </a:inn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1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</a:t>
            </a:r>
            <a:r>
              <a:rPr lang="zh-TW" altLang="en-US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受試者</a:t>
            </a:r>
            <a:r>
              <a:rPr lang="zh-TW" altLang="en-US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相關費用說明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核銷受試者禮品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或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禮券：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建議採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少量分次採購分次核銷。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受試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者簽收單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人數須等於發票或收據憑證採購數量才可以申請核銷。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19138" indent="0">
              <a:buNone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若未於核銷截止日前繳齊者，須自行繳回餘額。</a:t>
            </a:r>
            <a:endParaRPr lang="en-US" altLang="zh-TW" sz="3600" b="1" dirty="0" smtClean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7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026" y="101242"/>
            <a:ext cx="8229600" cy="974523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操作簡報及</a:t>
            </a:r>
            <a:r>
              <a:rPr lang="zh-TW" altLang="en-US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表單常駐研究部網頁</a:t>
            </a:r>
            <a:endParaRPr lang="zh-TW" altLang="en-US" b="1" dirty="0">
              <a:solidFill>
                <a:srgbClr val="000066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zh-TW" altLang="en-US"/>
          </a:p>
          <a:p>
            <a:pPr lvl="1"/>
            <a:endParaRPr lang="zh-TW" altLang="en-US"/>
          </a:p>
          <a:p>
            <a:pPr lvl="0"/>
            <a:endParaRPr lang="zh-TW" altLang="en-US"/>
          </a:p>
          <a:p>
            <a:pPr lvl="1"/>
            <a:endParaRPr lang="zh-TW" altLang="en-US"/>
          </a:p>
          <a:p>
            <a:pPr lvl="0"/>
            <a:endParaRPr lang="zh-TW" altLang="en-US"/>
          </a:p>
          <a:p>
            <a:pPr lvl="1"/>
            <a:endParaRPr lang="zh-TW" altLang="en-US"/>
          </a:p>
          <a:p>
            <a:pPr lvl="0"/>
            <a:endParaRPr lang="zh-TW" altLang="en-US"/>
          </a:p>
          <a:p>
            <a:pPr lvl="1"/>
            <a:endParaRPr lang="zh-TW" altLang="en-US"/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3584884470"/>
              </p:ext>
            </p:extLst>
          </p:nvPr>
        </p:nvGraphicFramePr>
        <p:xfrm>
          <a:off x="395536" y="1322850"/>
          <a:ext cx="8352928" cy="87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5" y="2646924"/>
            <a:ext cx="8984477" cy="368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6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632</Words>
  <Application>Microsoft Office PowerPoint</Application>
  <PresentationFormat>如螢幕大小 (4:3)</PresentationFormat>
  <Paragraphs>114</Paragraphs>
  <Slides>11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PowerPoint 簡報</vt:lpstr>
      <vt:lpstr>報告大綱</vt:lpstr>
      <vt:lpstr>PowerPoint 簡報</vt:lpstr>
      <vt:lpstr>PowerPoint 簡報</vt:lpstr>
      <vt:lpstr>計畫執行每月例行作業及時程說明</vt:lpstr>
      <vt:lpstr>計畫相關作業系統時程說明</vt:lpstr>
      <vt:lpstr>院內及法人專任人員年獎作業</vt:lpstr>
      <vt:lpstr>計畫受試者相關費用說明</vt:lpstr>
      <vt:lpstr>操作簡報及表單常駐研究部網頁</vt:lpstr>
      <vt:lpstr>計畫相關業務承辦人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hp</dc:creator>
  <cp:lastModifiedBy>hp</cp:lastModifiedBy>
  <cp:revision>68</cp:revision>
  <cp:lastPrinted>2021-01-14T03:55:36Z</cp:lastPrinted>
  <dcterms:created xsi:type="dcterms:W3CDTF">2021-01-06T03:14:00Z</dcterms:created>
  <dcterms:modified xsi:type="dcterms:W3CDTF">2022-01-12T06:18:36Z</dcterms:modified>
</cp:coreProperties>
</file>