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730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EF45-5C20-4F74-A62D-39776184D839}" type="datetimeFigureOut">
              <a:rPr lang="zh-TW" altLang="en-US" smtClean="0"/>
              <a:t>2023/12/12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46FA-8F0B-421B-9DFF-B8F1140035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350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EF45-5C20-4F74-A62D-39776184D839}" type="datetimeFigureOut">
              <a:rPr lang="zh-TW" altLang="en-US" smtClean="0"/>
              <a:t>2023/12/12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46FA-8F0B-421B-9DFF-B8F1140035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1692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EF45-5C20-4F74-A62D-39776184D839}" type="datetimeFigureOut">
              <a:rPr lang="zh-TW" altLang="en-US" smtClean="0"/>
              <a:t>2023/12/12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46FA-8F0B-421B-9DFF-B8F1140035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650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EF45-5C20-4F74-A62D-39776184D839}" type="datetimeFigureOut">
              <a:rPr lang="zh-TW" altLang="en-US" smtClean="0"/>
              <a:t>2023/12/12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46FA-8F0B-421B-9DFF-B8F1140035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575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EF45-5C20-4F74-A62D-39776184D839}" type="datetimeFigureOut">
              <a:rPr lang="zh-TW" altLang="en-US" smtClean="0"/>
              <a:t>2023/12/12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46FA-8F0B-421B-9DFF-B8F1140035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2101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EF45-5C20-4F74-A62D-39776184D839}" type="datetimeFigureOut">
              <a:rPr lang="zh-TW" altLang="en-US" smtClean="0"/>
              <a:t>2023/12/12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46FA-8F0B-421B-9DFF-B8F1140035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4339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EF45-5C20-4F74-A62D-39776184D839}" type="datetimeFigureOut">
              <a:rPr lang="zh-TW" altLang="en-US" smtClean="0"/>
              <a:t>2023/12/12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46FA-8F0B-421B-9DFF-B8F1140035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7850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EF45-5C20-4F74-A62D-39776184D839}" type="datetimeFigureOut">
              <a:rPr lang="zh-TW" altLang="en-US" smtClean="0"/>
              <a:t>2023/12/12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46FA-8F0B-421B-9DFF-B8F1140035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2423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EF45-5C20-4F74-A62D-39776184D839}" type="datetimeFigureOut">
              <a:rPr lang="zh-TW" altLang="en-US" smtClean="0"/>
              <a:t>2023/12/12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46FA-8F0B-421B-9DFF-B8F1140035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5361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EF45-5C20-4F74-A62D-39776184D839}" type="datetimeFigureOut">
              <a:rPr lang="zh-TW" altLang="en-US" smtClean="0"/>
              <a:t>2023/12/12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46FA-8F0B-421B-9DFF-B8F1140035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7653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EF45-5C20-4F74-A62D-39776184D839}" type="datetimeFigureOut">
              <a:rPr lang="zh-TW" altLang="en-US" smtClean="0"/>
              <a:t>2023/12/12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46FA-8F0B-421B-9DFF-B8F1140035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734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4EF45-5C20-4F74-A62D-39776184D839}" type="datetimeFigureOut">
              <a:rPr lang="zh-TW" altLang="en-US" smtClean="0"/>
              <a:t>2023/12/12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B46FA-8F0B-421B-9DFF-B8F1140035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9103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solidFill>
                  <a:srgbClr val="000066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計畫受試者相關費用核銷規範</a:t>
            </a:r>
            <a:endParaRPr lang="zh-TW" altLang="en-US" dirty="0">
              <a:solidFill>
                <a:srgbClr val="000066"/>
              </a:solidFill>
            </a:endParaRPr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000066"/>
                </a:solidFill>
                <a:latin typeface="Georgia" panose="02040502050405020303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113</a:t>
            </a:r>
            <a:r>
              <a:rPr lang="zh-TW" altLang="en-US" b="1" dirty="0">
                <a:solidFill>
                  <a:srgbClr val="000066"/>
                </a:solidFill>
                <a:latin typeface="Georgia" panose="02040502050405020303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年度重點說明</a:t>
            </a:r>
            <a:endParaRPr lang="zh-TW" alt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814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zh-TW" altLang="en-US" b="1" dirty="0">
                <a:solidFill>
                  <a:srgbClr val="000066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研究受試者補償費用核銷說明</a:t>
            </a:r>
            <a:r>
              <a:rPr lang="en-US" altLang="zh-TW" b="1" dirty="0">
                <a:solidFill>
                  <a:srgbClr val="000066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(1/3)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015907"/>
            <a:ext cx="8421632" cy="907771"/>
          </a:xfrm>
        </p:spPr>
        <p:txBody>
          <a:bodyPr>
            <a:normAutofit lnSpcReduction="10000"/>
          </a:bodyPr>
          <a:lstStyle/>
          <a:p>
            <a:r>
              <a:rPr lang="zh-TW" altLang="en-US" sz="28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受試者依計畫簽立受試者同意書者，於核銷時應檢附文件</a:t>
            </a:r>
            <a:r>
              <a:rPr lang="zh-TW" altLang="en-US" sz="28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：</a:t>
            </a:r>
            <a:r>
              <a:rPr lang="en-US" altLang="zh-TW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(NEW)</a:t>
            </a:r>
            <a:endParaRPr lang="en-US" altLang="zh-TW" sz="2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641814"/>
              </p:ext>
            </p:extLst>
          </p:nvPr>
        </p:nvGraphicFramePr>
        <p:xfrm>
          <a:off x="251520" y="1923679"/>
          <a:ext cx="6912767" cy="3024336"/>
        </p:xfrm>
        <a:graphic>
          <a:graphicData uri="http://schemas.openxmlformats.org/drawingml/2006/table">
            <a:tbl>
              <a:tblPr firstRow="1">
                <a:tableStyleId>{B301B821-A1FF-4177-AEE7-76D212191A09}</a:tableStyleId>
              </a:tblPr>
              <a:tblGrid>
                <a:gridCol w="1548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4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686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Georgia" panose="02040502050405020303" pitchFamily="18" charset="0"/>
                          <a:ea typeface="微軟正黑體" panose="020B0604030504040204" pitchFamily="34" charset="-120"/>
                        </a:rPr>
                        <a:t>憑證類別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Georgia" panose="02040502050405020303" pitchFamily="18" charset="0"/>
                          <a:ea typeface="微軟正黑體" panose="020B0604030504040204" pitchFamily="34" charset="-120"/>
                        </a:rPr>
                        <a:t>說明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77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Georgia" panose="02040502050405020303" pitchFamily="18" charset="0"/>
                          <a:ea typeface="微軟正黑體" panose="020B0604030504040204" pitchFamily="34" charset="-120"/>
                        </a:rPr>
                        <a:t>受試者簽收單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  <a:latin typeface="Georgia" panose="02040502050405020303" pitchFamily="18" charset="0"/>
                          <a:ea typeface="微軟正黑體" panose="020B0604030504040204" pitchFamily="34" charset="-120"/>
                        </a:rPr>
                        <a:t>提供予受試者之禮品、禮券、現金等，依計畫填具相關資料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683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1" u="none" strike="noStrike" dirty="0">
                          <a:solidFill>
                            <a:srgbClr val="FF0000"/>
                          </a:solidFill>
                          <a:effectLst/>
                          <a:latin typeface="Georgia" panose="02040502050405020303" pitchFamily="18" charset="0"/>
                          <a:ea typeface="微軟正黑體" panose="020B0604030504040204" pitchFamily="34" charset="-120"/>
                        </a:rPr>
                        <a:t>受試者同意書</a:t>
                      </a:r>
                      <a:endParaRPr lang="en-US" altLang="zh-TW" sz="1800" b="1" u="none" strike="noStrike" dirty="0">
                        <a:solidFill>
                          <a:srgbClr val="FF0000"/>
                        </a:solidFill>
                        <a:effectLst/>
                        <a:latin typeface="Georgia" panose="02040502050405020303" pitchFamily="18" charset="0"/>
                        <a:ea typeface="微軟正黑體" panose="020B0604030504040204" pitchFamily="34" charset="-120"/>
                      </a:endParaRPr>
                    </a:p>
                    <a:p>
                      <a:pPr algn="ctr" fontAlgn="ctr"/>
                      <a:r>
                        <a:rPr lang="en-US" altLang="zh-TW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Georgia" panose="02040502050405020303" pitchFamily="18" charset="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Georgia" panose="02040502050405020303" pitchFamily="18" charset="0"/>
                          <a:ea typeface="微軟正黑體" panose="020B0604030504040204" pitchFamily="34" charset="-120"/>
                        </a:rPr>
                        <a:t>電子檔</a:t>
                      </a:r>
                      <a:r>
                        <a:rPr lang="en-US" altLang="zh-TW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Georgia" panose="02040502050405020303" pitchFamily="18" charset="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Georgia" panose="02040502050405020303" pitchFamily="18" charset="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7800" indent="-177800" algn="l" fontAlgn="ctr"/>
                      <a:r>
                        <a:rPr lang="en-US" altLang="zh-TW" sz="1800" b="1" u="none" strike="noStrike" dirty="0">
                          <a:solidFill>
                            <a:srgbClr val="0000CC"/>
                          </a:solidFill>
                          <a:effectLst/>
                          <a:latin typeface="Georgia" panose="02040502050405020303" pitchFamily="18" charset="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altLang="en-US" sz="1800" b="1" u="none" strike="noStrike" dirty="0">
                          <a:solidFill>
                            <a:srgbClr val="0000CC"/>
                          </a:solidFill>
                          <a:effectLst/>
                          <a:latin typeface="Georgia" panose="02040502050405020303" pitchFamily="18" charset="0"/>
                          <a:ea typeface="微軟正黑體" panose="020B0604030504040204" pitchFamily="34" charset="-120"/>
                        </a:rPr>
                        <a:t>計畫有受試者同意書或研究對象同意書者，請提供已簽名之同意書電子檔；</a:t>
                      </a:r>
                      <a:endParaRPr lang="en-US" altLang="zh-TW" sz="1800" b="1" u="none" strike="noStrike" dirty="0">
                        <a:solidFill>
                          <a:srgbClr val="0000CC"/>
                        </a:solidFill>
                        <a:effectLst/>
                        <a:latin typeface="Georgia" panose="02040502050405020303" pitchFamily="18" charset="0"/>
                        <a:ea typeface="微軟正黑體" panose="020B0604030504040204" pitchFamily="34" charset="-120"/>
                      </a:endParaRPr>
                    </a:p>
                    <a:p>
                      <a:pPr marL="177800" indent="-177800" algn="l" fontAlgn="ctr"/>
                      <a:r>
                        <a:rPr lang="en-US" altLang="zh-TW" sz="1800" b="1" u="none" strike="noStrike" dirty="0">
                          <a:solidFill>
                            <a:srgbClr val="0000CC"/>
                          </a:solidFill>
                          <a:effectLst/>
                          <a:latin typeface="Georgia" panose="02040502050405020303" pitchFamily="18" charset="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altLang="en-US" sz="1800" b="1" u="none" strike="noStrike" dirty="0">
                          <a:solidFill>
                            <a:srgbClr val="0000CC"/>
                          </a:solidFill>
                          <a:effectLst/>
                          <a:latin typeface="Georgia" panose="02040502050405020303" pitchFamily="18" charset="0"/>
                          <a:ea typeface="微軟正黑體" panose="020B0604030504040204" pitchFamily="34" charset="-120"/>
                        </a:rPr>
                        <a:t>第一份需是完整的同意書，第二份起僅附受試者簽名頁即可，同意書合併檔請置於核銷系統之簽核附檔</a:t>
                      </a:r>
                      <a:r>
                        <a:rPr lang="en-US" altLang="zh-TW" sz="1800" b="1" u="none" strike="noStrike" dirty="0">
                          <a:solidFill>
                            <a:srgbClr val="0000CC"/>
                          </a:solidFill>
                          <a:effectLst/>
                          <a:latin typeface="Georgia" panose="02040502050405020303" pitchFamily="18" charset="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800" b="1" u="none" strike="noStrike" dirty="0">
                          <a:solidFill>
                            <a:srgbClr val="0000CC"/>
                          </a:solidFill>
                          <a:effectLst/>
                          <a:latin typeface="Georgia" panose="02040502050405020303" pitchFamily="18" charset="0"/>
                          <a:ea typeface="微軟正黑體" panose="020B0604030504040204" pitchFamily="34" charset="-120"/>
                        </a:rPr>
                        <a:t>如圖示</a:t>
                      </a:r>
                      <a:r>
                        <a:rPr lang="en-US" altLang="zh-TW" sz="1800" b="1" u="none" strike="noStrike" dirty="0">
                          <a:solidFill>
                            <a:srgbClr val="0000CC"/>
                          </a:solidFill>
                          <a:effectLst/>
                          <a:latin typeface="Georgia" panose="02040502050405020303" pitchFamily="18" charset="0"/>
                          <a:ea typeface="微軟正黑體" panose="020B0604030504040204" pitchFamily="34" charset="-120"/>
                        </a:rPr>
                        <a:t>)</a:t>
                      </a:r>
                      <a:endParaRPr lang="en-US" altLang="zh-TW" sz="1800" b="1" i="0" u="none" strike="noStrike" dirty="0">
                        <a:solidFill>
                          <a:srgbClr val="0000CC"/>
                        </a:solidFill>
                        <a:effectLst/>
                        <a:latin typeface="Georgia" panose="02040502050405020303" pitchFamily="18" charset="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99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Georgia" panose="02040502050405020303" pitchFamily="18" charset="0"/>
                          <a:ea typeface="微軟正黑體" panose="020B0604030504040204" pitchFamily="34" charset="-120"/>
                        </a:rPr>
                        <a:t>發票或收據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>
                          <a:effectLst/>
                          <a:latin typeface="Georgia" panose="02040502050405020303" pitchFamily="18" charset="0"/>
                          <a:ea typeface="微軟正黑體" panose="020B0604030504040204" pitchFamily="34" charset="-120"/>
                        </a:rPr>
                        <a:t>採購受試者贈品之憑證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86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Georgia" panose="02040502050405020303" pitchFamily="18" charset="0"/>
                          <a:ea typeface="微軟正黑體" panose="020B0604030504040204" pitchFamily="34" charset="-120"/>
                        </a:rPr>
                        <a:t>小便條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  <a:latin typeface="Georgia" panose="02040502050405020303" pitchFamily="18" charset="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587" y="2599337"/>
            <a:ext cx="1694662" cy="1484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4671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zh-TW" altLang="en-US" b="1" dirty="0">
                <a:solidFill>
                  <a:srgbClr val="000066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計畫受試者相關費用說明</a:t>
            </a:r>
            <a:r>
              <a:rPr lang="en-US" altLang="zh-TW" b="1" dirty="0">
                <a:solidFill>
                  <a:srgbClr val="000066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(2/3)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Georgia" panose="02040502050405020303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受試者禮品或禮券採購方式：</a:t>
            </a:r>
            <a:endParaRPr lang="en-US" altLang="zh-TW" sz="3600" dirty="0">
              <a:latin typeface="Georgia" panose="02040502050405020303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en-US" sz="3600" dirty="0">
                <a:latin typeface="Georgia" panose="02040502050405020303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建議採少量分次採購分次核銷。</a:t>
            </a:r>
            <a:endParaRPr lang="en-US" altLang="zh-TW" sz="3600" dirty="0">
              <a:latin typeface="Georgia" panose="02040502050405020303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en-US" sz="3600" dirty="0">
                <a:latin typeface="Georgia" panose="02040502050405020303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受試者簽收單人數須等於發票或收據憑證採購數量才可以申請核銷。</a:t>
            </a:r>
            <a:endParaRPr lang="en-US" altLang="zh-TW" sz="3600" dirty="0">
              <a:latin typeface="Georgia" panose="02040502050405020303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719138" indent="0">
              <a:buNone/>
            </a:pPr>
            <a:r>
              <a:rPr lang="zh-TW" altLang="en-US" sz="3600" b="1" dirty="0">
                <a:solidFill>
                  <a:srgbClr val="0000CC"/>
                </a:solidFill>
                <a:latin typeface="Georgia" panose="02040502050405020303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若未於核銷截止日前繳齊者，須自行繳回餘額。</a:t>
            </a:r>
            <a:endParaRPr lang="en-US" altLang="zh-TW" sz="3600" b="1" dirty="0">
              <a:solidFill>
                <a:srgbClr val="0000CC"/>
              </a:solidFill>
              <a:latin typeface="Georgia" panose="02040502050405020303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zh-TW" altLang="en-US" sz="3600" dirty="0">
              <a:latin typeface="Georgia" panose="02040502050405020303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914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zh-TW" altLang="en-US" b="1" dirty="0">
                <a:solidFill>
                  <a:srgbClr val="000066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計畫受試者相關費用說明</a:t>
            </a:r>
            <a:r>
              <a:rPr lang="en-US" altLang="zh-TW" b="1" dirty="0">
                <a:solidFill>
                  <a:srgbClr val="000066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(3/3)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0376" y="1050026"/>
            <a:ext cx="8229600" cy="37335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dirty="0">
                <a:latin typeface="Georgia" panose="02040502050405020303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3.</a:t>
            </a:r>
            <a:r>
              <a:rPr lang="zh-TW" altLang="en-US" dirty="0">
                <a:latin typeface="Georgia" panose="02040502050405020303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若以平台問卷作業，核銷需另檢附：</a:t>
            </a:r>
            <a:endParaRPr lang="en-US" altLang="zh-TW" dirty="0">
              <a:latin typeface="Georgia" panose="02040502050405020303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66700" indent="0">
              <a:buNone/>
            </a:pPr>
            <a:r>
              <a:rPr lang="en-US" altLang="zh-TW" dirty="0">
                <a:latin typeface="Georgia" panose="02040502050405020303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(1)</a:t>
            </a:r>
            <a:r>
              <a:rPr lang="zh-TW" altLang="en-US" dirty="0">
                <a:latin typeface="Georgia" panose="02040502050405020303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平台問卷範本</a:t>
            </a:r>
            <a:endParaRPr lang="en-US" altLang="zh-TW" dirty="0">
              <a:latin typeface="Georgia" panose="02040502050405020303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66700" indent="0">
              <a:buNone/>
            </a:pPr>
            <a:r>
              <a:rPr lang="en-US" altLang="zh-TW" dirty="0">
                <a:latin typeface="Georgia" panose="02040502050405020303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(2)</a:t>
            </a:r>
            <a:r>
              <a:rPr lang="zh-TW" altLang="en-US" dirty="0">
                <a:latin typeface="Georgia" panose="02040502050405020303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問卷連結網址</a:t>
            </a:r>
            <a:endParaRPr lang="en-US" altLang="zh-TW" dirty="0">
              <a:latin typeface="Georgia" panose="02040502050405020303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66700" indent="0">
              <a:buNone/>
            </a:pPr>
            <a:r>
              <a:rPr lang="en-US" altLang="zh-TW" dirty="0">
                <a:latin typeface="Georgia" panose="02040502050405020303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(3)</a:t>
            </a:r>
            <a:r>
              <a:rPr lang="zh-TW" altLang="en-US" dirty="0">
                <a:latin typeface="Georgia" panose="02040502050405020303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受試者名冊</a:t>
            </a:r>
            <a:endParaRPr lang="en-US" altLang="zh-TW" dirty="0">
              <a:latin typeface="Georgia" panose="02040502050405020303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450850" indent="354013">
              <a:buNone/>
            </a:pPr>
            <a:r>
              <a:rPr lang="en-US" altLang="zh-TW" sz="2800" dirty="0">
                <a:latin typeface="Georgia" panose="02040502050405020303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800" dirty="0">
                <a:latin typeface="Georgia" panose="02040502050405020303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必要欄位：序號、支領金額、地址、合計</a:t>
            </a:r>
            <a:r>
              <a:rPr lang="en-US" altLang="zh-TW" sz="2800" dirty="0">
                <a:latin typeface="Georgia" panose="02040502050405020303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</a:p>
          <a:p>
            <a:pPr marL="266700" indent="0">
              <a:buNone/>
            </a:pPr>
            <a:r>
              <a:rPr lang="en-US" altLang="zh-TW" dirty="0">
                <a:latin typeface="Georgia" panose="02040502050405020303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(4)PI</a:t>
            </a:r>
            <a:r>
              <a:rPr lang="zh-TW" altLang="en-US" dirty="0">
                <a:latin typeface="Georgia" panose="02040502050405020303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親簽名</a:t>
            </a:r>
            <a:r>
              <a:rPr lang="en-US" altLang="zh-TW" dirty="0">
                <a:latin typeface="Georgia" panose="02040502050405020303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/</a:t>
            </a:r>
            <a:r>
              <a:rPr lang="zh-TW" altLang="en-US" dirty="0">
                <a:latin typeface="Georgia" panose="02040502050405020303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日期</a:t>
            </a:r>
            <a:endParaRPr lang="en-US" altLang="zh-TW" b="1" dirty="0">
              <a:solidFill>
                <a:srgbClr val="0000CC"/>
              </a:solidFill>
              <a:latin typeface="Georgia" panose="02040502050405020303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290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292</Words>
  <Application>Microsoft Office PowerPoint</Application>
  <PresentationFormat>如螢幕大小 (16:9)</PresentationFormat>
  <Paragraphs>28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Arial</vt:lpstr>
      <vt:lpstr>Calibri</vt:lpstr>
      <vt:lpstr>Georgia</vt:lpstr>
      <vt:lpstr>Segoe Print</vt:lpstr>
      <vt:lpstr>Times New Roman</vt:lpstr>
      <vt:lpstr>Wingdings</vt:lpstr>
      <vt:lpstr>Office 佈景主題</vt:lpstr>
      <vt:lpstr>計畫受試者相關費用核銷規範</vt:lpstr>
      <vt:lpstr>研究受試者補償費用核銷說明(1/3)</vt:lpstr>
      <vt:lpstr>計畫受試者相關費用說明(2/3)</vt:lpstr>
      <vt:lpstr>計畫受試者相關費用說明(3/3)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計畫受試者相關費用核銷規範</dc:title>
  <dc:creator>hp</dc:creator>
  <cp:lastModifiedBy>hp</cp:lastModifiedBy>
  <cp:revision>10</cp:revision>
  <dcterms:created xsi:type="dcterms:W3CDTF">2023-12-08T03:29:47Z</dcterms:created>
  <dcterms:modified xsi:type="dcterms:W3CDTF">2023-12-12T07:37:37Z</dcterms:modified>
</cp:coreProperties>
</file>