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7" r:id="rId3"/>
    <p:sldId id="259" r:id="rId4"/>
    <p:sldId id="292" r:id="rId5"/>
    <p:sldId id="280" r:id="rId6"/>
    <p:sldId id="279" r:id="rId7"/>
    <p:sldId id="283" r:id="rId8"/>
    <p:sldId id="282" r:id="rId9"/>
    <p:sldId id="284" r:id="rId10"/>
    <p:sldId id="275" r:id="rId11"/>
    <p:sldId id="301" r:id="rId12"/>
    <p:sldId id="274" r:id="rId13"/>
    <p:sldId id="290" r:id="rId14"/>
    <p:sldId id="261" r:id="rId15"/>
    <p:sldId id="288" r:id="rId16"/>
    <p:sldId id="293" r:id="rId17"/>
    <p:sldId id="273" r:id="rId18"/>
    <p:sldId id="289" r:id="rId19"/>
    <p:sldId id="277" r:id="rId20"/>
    <p:sldId id="272" r:id="rId21"/>
    <p:sldId id="304" r:id="rId22"/>
    <p:sldId id="291" r:id="rId23"/>
    <p:sldId id="262" r:id="rId24"/>
    <p:sldId id="294" r:id="rId25"/>
    <p:sldId id="271" r:id="rId26"/>
    <p:sldId id="295" r:id="rId27"/>
    <p:sldId id="281" r:id="rId28"/>
    <p:sldId id="296" r:id="rId29"/>
    <p:sldId id="303" r:id="rId30"/>
    <p:sldId id="285" r:id="rId31"/>
    <p:sldId id="286" r:id="rId32"/>
    <p:sldId id="297" r:id="rId33"/>
    <p:sldId id="298" r:id="rId34"/>
    <p:sldId id="299" r:id="rId35"/>
    <p:sldId id="287" r:id="rId36"/>
    <p:sldId id="263" r:id="rId37"/>
    <p:sldId id="300" r:id="rId38"/>
    <p:sldId id="268" r:id="rId39"/>
    <p:sldId id="302" r:id="rId40"/>
    <p:sldId id="265" r:id="rId41"/>
  </p:sldIdLst>
  <p:sldSz cx="9144000" cy="5143500" type="screen16x9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27120-1FB1-49F1-93A7-4899AF5B8DA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630F10-FF87-492D-8345-C2FCFE9B8B8E}">
      <dgm:prSet phldrT="[文字]"/>
      <dgm:spPr/>
      <dgm:t>
        <a:bodyPr/>
        <a:lstStyle/>
        <a:p>
          <a:r>
            <a:rPr lang="en-US" altLang="zh-TW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(1)</a:t>
          </a:r>
          <a:r>
            <a:rPr lang="zh-TW" altLang="en-US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負責</a:t>
          </a:r>
          <a:r>
            <a:rPr lang="en-US" altLang="zh-TW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PI</a:t>
          </a:r>
          <a:r>
            <a:rPr lang="zh-TW" altLang="en-US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項下何種計畫？</a:t>
          </a:r>
          <a:endParaRPr lang="zh-TW" altLang="en-US" dirty="0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FD2BDBC-B15D-4038-BD95-ABB0A08E7807}" type="parTrans" cxnId="{D3871BF8-0B9A-4D1F-9E02-E20CC49B0F9B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F1FAF7E-DC1C-488C-8480-D40B0A8527F2}" type="sibTrans" cxnId="{D3871BF8-0B9A-4D1F-9E02-E20CC49B0F9B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3C37D76-427C-4F65-8044-9CE47ADDF765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院內</a:t>
          </a:r>
          <a:r>
            <a:rPr lang="en-US" altLang="zh-TW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法人</a:t>
          </a:r>
          <a:endParaRPr lang="zh-TW" altLang="en-US" b="1" dirty="0">
            <a:solidFill>
              <a:srgbClr val="000066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CACDA54-7417-41E8-829C-67DC7818DA2A}" type="parTrans" cxnId="{4C8C4EDB-7291-4C5A-9A7C-0917530B851A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9EDAD41-39F2-4CA7-885C-D61E540B1E6F}" type="sibTrans" cxnId="{4C8C4EDB-7291-4C5A-9A7C-0917530B851A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AD365AD-C364-48D9-A0BE-6A81E6870691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TW" sz="40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TCRD-</a:t>
          </a:r>
          <a:endParaRPr lang="zh-TW" altLang="en-US" sz="4000" b="1" dirty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4FAAB30-08AB-4702-A8E6-EA5AD6DB59C0}" type="parTrans" cxnId="{DF73AE3C-FCBA-470C-A011-07521D73F9F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1B90B8D-9D9A-4E31-AFDE-7933939146DB}" type="sibTrans" cxnId="{DF73AE3C-FCBA-470C-A011-07521D73F9F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ACCFFE6-8FE9-4DE4-B024-8F1DB8B5111C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TW" sz="36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TCMF-</a:t>
          </a:r>
        </a:p>
        <a:p>
          <a:r>
            <a:rPr lang="en-US" altLang="zh-TW" sz="36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TCMMP-</a:t>
          </a:r>
          <a:endParaRPr lang="zh-TW" altLang="en-US" sz="3600" b="1" dirty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0640141-A327-4188-AACC-5CF49959B752}" type="parTrans" cxnId="{A6778578-4C13-4BB1-AE9E-401351F3D46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65AAADF-F412-483B-A65A-CE4F3BB8B453}" type="sibTrans" cxnId="{A6778578-4C13-4BB1-AE9E-401351F3D46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2EE81DE-BDF3-4A35-8489-2CFBB11D6A33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b="1" u="sng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院外</a:t>
          </a:r>
          <a:r>
            <a:rPr lang="en-US" altLang="zh-TW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專款</a:t>
          </a:r>
          <a:endParaRPr lang="en-US" altLang="zh-TW" b="1" dirty="0" smtClean="0">
            <a:solidFill>
              <a:srgbClr val="000066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AB36FD9-F4F7-4A05-BFDB-BA470D417887}" type="parTrans" cxnId="{9FA84DB9-AE3D-49BE-943E-70A7406C3A6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C1539BA-2C49-41A4-BF35-DD2179EBF2A0}" type="sibTrans" cxnId="{9FA84DB9-AE3D-49BE-943E-70A7406C3A62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41726A4-FF5D-4AD6-AA8C-84ECB0B8970D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 anchor="t"/>
        <a:lstStyle/>
        <a:p>
          <a:pPr>
            <a:lnSpc>
              <a:spcPct val="50000"/>
            </a:lnSpc>
          </a:pPr>
          <a:r>
            <a:rPr lang="en-US" altLang="zh-TW" sz="3200" b="1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MOST/NSTC</a:t>
          </a:r>
        </a:p>
        <a:p>
          <a:pPr>
            <a:lnSpc>
              <a:spcPct val="50000"/>
            </a:lnSpc>
          </a:pPr>
          <a:r>
            <a:rPr lang="en-US" altLang="zh-TW" sz="3200" b="1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NHRI-</a:t>
          </a:r>
        </a:p>
        <a:p>
          <a:pPr>
            <a:lnSpc>
              <a:spcPct val="50000"/>
            </a:lnSpc>
          </a:pPr>
          <a:r>
            <a:rPr lang="en-US" altLang="zh-TW" sz="32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IMAR-</a:t>
          </a:r>
          <a:endParaRPr lang="zh-TW" altLang="en-US" sz="3200" b="1" dirty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B970187-37FE-4D5B-8924-4266272675C6}" type="parTrans" cxnId="{93D4BE48-B6DF-461D-820D-21949592DD35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2431A51-42F1-4330-AB68-FF0C0429C59C}" type="sibTrans" cxnId="{93D4BE48-B6DF-461D-820D-21949592DD35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850B799-5DA4-4E5B-A3CF-C891D469FF7E}" type="pres">
      <dgm:prSet presAssocID="{A2327120-1FB1-49F1-93A7-4899AF5B8D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4C5F9B6-A423-46F2-8AD7-859964DB504E}" type="pres">
      <dgm:prSet presAssocID="{F0630F10-FF87-492D-8345-C2FCFE9B8B8E}" presName="vertOne" presStyleCnt="0"/>
      <dgm:spPr/>
    </dgm:pt>
    <dgm:pt modelId="{D8679149-A29C-4446-89B2-CDC48DCEEE23}" type="pres">
      <dgm:prSet presAssocID="{F0630F10-FF87-492D-8345-C2FCFE9B8B8E}" presName="txOne" presStyleLbl="node0" presStyleIdx="0" presStyleCnt="1" custScaleY="7938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B4C067-2B71-4F59-992E-434B84F94D69}" type="pres">
      <dgm:prSet presAssocID="{F0630F10-FF87-492D-8345-C2FCFE9B8B8E}" presName="parTransOne" presStyleCnt="0"/>
      <dgm:spPr/>
    </dgm:pt>
    <dgm:pt modelId="{692484B8-F30F-4D7F-9A1C-9C37FF2EA0BA}" type="pres">
      <dgm:prSet presAssocID="{F0630F10-FF87-492D-8345-C2FCFE9B8B8E}" presName="horzOne" presStyleCnt="0"/>
      <dgm:spPr/>
    </dgm:pt>
    <dgm:pt modelId="{D534C12A-347F-4018-8559-C4AC2911C62B}" type="pres">
      <dgm:prSet presAssocID="{43C37D76-427C-4F65-8044-9CE47ADDF765}" presName="vertTwo" presStyleCnt="0"/>
      <dgm:spPr/>
    </dgm:pt>
    <dgm:pt modelId="{25588CD3-FDAD-4929-A166-063BC19BCB01}" type="pres">
      <dgm:prSet presAssocID="{43C37D76-427C-4F65-8044-9CE47ADDF765}" presName="txTwo" presStyleLbl="node2" presStyleIdx="0" presStyleCnt="2" custScaleX="99086" custScaleY="81748" custLinFactNeighborX="-8910" custLinFactNeighborY="80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DAD6686-26CF-4398-B82E-6006F63D81B8}" type="pres">
      <dgm:prSet presAssocID="{43C37D76-427C-4F65-8044-9CE47ADDF765}" presName="parTransTwo" presStyleCnt="0"/>
      <dgm:spPr/>
    </dgm:pt>
    <dgm:pt modelId="{DEEC3026-7F47-4B84-87B0-A0C2C14D186B}" type="pres">
      <dgm:prSet presAssocID="{43C37D76-427C-4F65-8044-9CE47ADDF765}" presName="horzTwo" presStyleCnt="0"/>
      <dgm:spPr/>
    </dgm:pt>
    <dgm:pt modelId="{3102DED4-FB63-47C0-983C-B7277FDA02C8}" type="pres">
      <dgm:prSet presAssocID="{DAD365AD-C364-48D9-A0BE-6A81E6870691}" presName="vertThree" presStyleCnt="0"/>
      <dgm:spPr/>
    </dgm:pt>
    <dgm:pt modelId="{4FBF11EE-FB88-4B1C-AEC7-2D4878A88A8E}" type="pres">
      <dgm:prSet presAssocID="{DAD365AD-C364-48D9-A0BE-6A81E6870691}" presName="txThree" presStyleLbl="node3" presStyleIdx="0" presStyleCnt="3" custScaleX="68017" custScaleY="946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15B04C-49FE-490E-9509-DC1534BBDD0A}" type="pres">
      <dgm:prSet presAssocID="{DAD365AD-C364-48D9-A0BE-6A81E6870691}" presName="horzThree" presStyleCnt="0"/>
      <dgm:spPr/>
    </dgm:pt>
    <dgm:pt modelId="{CCC21768-7EB6-4553-89A2-A5E58D76FD99}" type="pres">
      <dgm:prSet presAssocID="{01B90B8D-9D9A-4E31-AFDE-7933939146DB}" presName="sibSpaceThree" presStyleCnt="0"/>
      <dgm:spPr/>
    </dgm:pt>
    <dgm:pt modelId="{876BC315-89C4-4E8C-8B81-BEFA9104DBD6}" type="pres">
      <dgm:prSet presAssocID="{4ACCFFE6-8FE9-4DE4-B024-8F1DB8B5111C}" presName="vertThree" presStyleCnt="0"/>
      <dgm:spPr/>
    </dgm:pt>
    <dgm:pt modelId="{E7733795-D18D-4327-9B78-E56EC5EAA605}" type="pres">
      <dgm:prSet presAssocID="{4ACCFFE6-8FE9-4DE4-B024-8F1DB8B5111C}" presName="txThree" presStyleLbl="node3" presStyleIdx="1" presStyleCnt="3" custScaleX="84110" custScaleY="9047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D2E559-0D5D-465A-B3A1-91FE4E9FE301}" type="pres">
      <dgm:prSet presAssocID="{4ACCFFE6-8FE9-4DE4-B024-8F1DB8B5111C}" presName="horzThree" presStyleCnt="0"/>
      <dgm:spPr/>
    </dgm:pt>
    <dgm:pt modelId="{ED8DC7CD-8065-4F71-8BE6-5AAC7FE4D891}" type="pres">
      <dgm:prSet presAssocID="{B9EDAD41-39F2-4CA7-885C-D61E540B1E6F}" presName="sibSpaceTwo" presStyleCnt="0"/>
      <dgm:spPr/>
    </dgm:pt>
    <dgm:pt modelId="{C5549FD8-6703-40B3-9BDB-B522D74A07CB}" type="pres">
      <dgm:prSet presAssocID="{82EE81DE-BDF3-4A35-8489-2CFBB11D6A33}" presName="vertTwo" presStyleCnt="0"/>
      <dgm:spPr/>
    </dgm:pt>
    <dgm:pt modelId="{442A6E49-A6BA-460D-BACE-ADEE5E5F0194}" type="pres">
      <dgm:prSet presAssocID="{82EE81DE-BDF3-4A35-8489-2CFBB11D6A33}" presName="txTwo" presStyleLbl="node2" presStyleIdx="1" presStyleCnt="2" custScaleY="780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9382A6A-10E1-4E4E-B52A-A3EDDF6D0B35}" type="pres">
      <dgm:prSet presAssocID="{82EE81DE-BDF3-4A35-8489-2CFBB11D6A33}" presName="parTransTwo" presStyleCnt="0"/>
      <dgm:spPr/>
    </dgm:pt>
    <dgm:pt modelId="{05A5C8FF-1276-48F7-84C0-9B3CC79AD21B}" type="pres">
      <dgm:prSet presAssocID="{82EE81DE-BDF3-4A35-8489-2CFBB11D6A33}" presName="horzTwo" presStyleCnt="0"/>
      <dgm:spPr/>
    </dgm:pt>
    <dgm:pt modelId="{C9EF6FA5-3002-43FA-8A81-E50454D10F46}" type="pres">
      <dgm:prSet presAssocID="{041726A4-FF5D-4AD6-AA8C-84ECB0B8970D}" presName="vertThree" presStyleCnt="0"/>
      <dgm:spPr/>
    </dgm:pt>
    <dgm:pt modelId="{61F77EDD-B1AD-4A22-B587-AF06E022B1F5}" type="pres">
      <dgm:prSet presAssocID="{041726A4-FF5D-4AD6-AA8C-84ECB0B8970D}" presName="txThree" presStyleLbl="node3" presStyleIdx="2" presStyleCnt="3" custScaleX="105882" custScaleY="886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7F9170-A691-4441-B0C3-07F29F74A35C}" type="pres">
      <dgm:prSet presAssocID="{041726A4-FF5D-4AD6-AA8C-84ECB0B8970D}" presName="horzThree" presStyleCnt="0"/>
      <dgm:spPr/>
    </dgm:pt>
  </dgm:ptLst>
  <dgm:cxnLst>
    <dgm:cxn modelId="{02E65529-EF47-41BD-8AAB-897513C2ACA3}" type="presOf" srcId="{A2327120-1FB1-49F1-93A7-4899AF5B8DA0}" destId="{5850B799-5DA4-4E5B-A3CF-C891D469FF7E}" srcOrd="0" destOrd="0" presId="urn:microsoft.com/office/officeart/2005/8/layout/hierarchy4"/>
    <dgm:cxn modelId="{1FB6A13F-C140-4FAB-AD81-A2D9CBC143EC}" type="presOf" srcId="{DAD365AD-C364-48D9-A0BE-6A81E6870691}" destId="{4FBF11EE-FB88-4B1C-AEC7-2D4878A88A8E}" srcOrd="0" destOrd="0" presId="urn:microsoft.com/office/officeart/2005/8/layout/hierarchy4"/>
    <dgm:cxn modelId="{93D4BE48-B6DF-461D-820D-21949592DD35}" srcId="{82EE81DE-BDF3-4A35-8489-2CFBB11D6A33}" destId="{041726A4-FF5D-4AD6-AA8C-84ECB0B8970D}" srcOrd="0" destOrd="0" parTransId="{8B970187-37FE-4D5B-8924-4266272675C6}" sibTransId="{B2431A51-42F1-4330-AB68-FF0C0429C59C}"/>
    <dgm:cxn modelId="{3D0D6632-23FE-4016-AC21-CA2C28F8AF73}" type="presOf" srcId="{43C37D76-427C-4F65-8044-9CE47ADDF765}" destId="{25588CD3-FDAD-4929-A166-063BC19BCB01}" srcOrd="0" destOrd="0" presId="urn:microsoft.com/office/officeart/2005/8/layout/hierarchy4"/>
    <dgm:cxn modelId="{4C8C4EDB-7291-4C5A-9A7C-0917530B851A}" srcId="{F0630F10-FF87-492D-8345-C2FCFE9B8B8E}" destId="{43C37D76-427C-4F65-8044-9CE47ADDF765}" srcOrd="0" destOrd="0" parTransId="{ECACDA54-7417-41E8-829C-67DC7818DA2A}" sibTransId="{B9EDAD41-39F2-4CA7-885C-D61E540B1E6F}"/>
    <dgm:cxn modelId="{D6CA4FDA-2B92-4792-B219-4CBBC9C1BEBE}" type="presOf" srcId="{F0630F10-FF87-492D-8345-C2FCFE9B8B8E}" destId="{D8679149-A29C-4446-89B2-CDC48DCEEE23}" srcOrd="0" destOrd="0" presId="urn:microsoft.com/office/officeart/2005/8/layout/hierarchy4"/>
    <dgm:cxn modelId="{4D85B853-8116-40BF-85F9-FA609AC788D0}" type="presOf" srcId="{82EE81DE-BDF3-4A35-8489-2CFBB11D6A33}" destId="{442A6E49-A6BA-460D-BACE-ADEE5E5F0194}" srcOrd="0" destOrd="0" presId="urn:microsoft.com/office/officeart/2005/8/layout/hierarchy4"/>
    <dgm:cxn modelId="{DF73AE3C-FCBA-470C-A011-07521D73F9F2}" srcId="{43C37D76-427C-4F65-8044-9CE47ADDF765}" destId="{DAD365AD-C364-48D9-A0BE-6A81E6870691}" srcOrd="0" destOrd="0" parTransId="{A4FAAB30-08AB-4702-A8E6-EA5AD6DB59C0}" sibTransId="{01B90B8D-9D9A-4E31-AFDE-7933939146DB}"/>
    <dgm:cxn modelId="{6C8C2A77-228B-4A6A-9F72-7690118C28BE}" type="presOf" srcId="{4ACCFFE6-8FE9-4DE4-B024-8F1DB8B5111C}" destId="{E7733795-D18D-4327-9B78-E56EC5EAA605}" srcOrd="0" destOrd="0" presId="urn:microsoft.com/office/officeart/2005/8/layout/hierarchy4"/>
    <dgm:cxn modelId="{9FA84DB9-AE3D-49BE-943E-70A7406C3A62}" srcId="{F0630F10-FF87-492D-8345-C2FCFE9B8B8E}" destId="{82EE81DE-BDF3-4A35-8489-2CFBB11D6A33}" srcOrd="1" destOrd="0" parTransId="{5AB36FD9-F4F7-4A05-BFDB-BA470D417887}" sibTransId="{FC1539BA-2C49-41A4-BF35-DD2179EBF2A0}"/>
    <dgm:cxn modelId="{A6778578-4C13-4BB1-AE9E-401351F3D462}" srcId="{43C37D76-427C-4F65-8044-9CE47ADDF765}" destId="{4ACCFFE6-8FE9-4DE4-B024-8F1DB8B5111C}" srcOrd="1" destOrd="0" parTransId="{90640141-A327-4188-AACC-5CF49959B752}" sibTransId="{365AAADF-F412-483B-A65A-CE4F3BB8B453}"/>
    <dgm:cxn modelId="{D3871BF8-0B9A-4D1F-9E02-E20CC49B0F9B}" srcId="{A2327120-1FB1-49F1-93A7-4899AF5B8DA0}" destId="{F0630F10-FF87-492D-8345-C2FCFE9B8B8E}" srcOrd="0" destOrd="0" parTransId="{BFD2BDBC-B15D-4038-BD95-ABB0A08E7807}" sibTransId="{0F1FAF7E-DC1C-488C-8480-D40B0A8527F2}"/>
    <dgm:cxn modelId="{C6935EC1-68EB-4DC8-8B5F-633E0088B7DA}" type="presOf" srcId="{041726A4-FF5D-4AD6-AA8C-84ECB0B8970D}" destId="{61F77EDD-B1AD-4A22-B587-AF06E022B1F5}" srcOrd="0" destOrd="0" presId="urn:microsoft.com/office/officeart/2005/8/layout/hierarchy4"/>
    <dgm:cxn modelId="{ED4247A7-A643-4455-B3A2-2E01736A6C7C}" type="presParOf" srcId="{5850B799-5DA4-4E5B-A3CF-C891D469FF7E}" destId="{84C5F9B6-A423-46F2-8AD7-859964DB504E}" srcOrd="0" destOrd="0" presId="urn:microsoft.com/office/officeart/2005/8/layout/hierarchy4"/>
    <dgm:cxn modelId="{E0FC0618-93C5-4F29-A059-9D70868EBD77}" type="presParOf" srcId="{84C5F9B6-A423-46F2-8AD7-859964DB504E}" destId="{D8679149-A29C-4446-89B2-CDC48DCEEE23}" srcOrd="0" destOrd="0" presId="urn:microsoft.com/office/officeart/2005/8/layout/hierarchy4"/>
    <dgm:cxn modelId="{A89AACC5-762D-49A1-8664-62033909293D}" type="presParOf" srcId="{84C5F9B6-A423-46F2-8AD7-859964DB504E}" destId="{C6B4C067-2B71-4F59-992E-434B84F94D69}" srcOrd="1" destOrd="0" presId="urn:microsoft.com/office/officeart/2005/8/layout/hierarchy4"/>
    <dgm:cxn modelId="{007D2378-A187-40FA-9A00-431B36016F5E}" type="presParOf" srcId="{84C5F9B6-A423-46F2-8AD7-859964DB504E}" destId="{692484B8-F30F-4D7F-9A1C-9C37FF2EA0BA}" srcOrd="2" destOrd="0" presId="urn:microsoft.com/office/officeart/2005/8/layout/hierarchy4"/>
    <dgm:cxn modelId="{15B856AB-DA8D-4597-AA84-1582DF1CC06A}" type="presParOf" srcId="{692484B8-F30F-4D7F-9A1C-9C37FF2EA0BA}" destId="{D534C12A-347F-4018-8559-C4AC2911C62B}" srcOrd="0" destOrd="0" presId="urn:microsoft.com/office/officeart/2005/8/layout/hierarchy4"/>
    <dgm:cxn modelId="{578C67C3-37E5-4F21-B62E-6FE40A495244}" type="presParOf" srcId="{D534C12A-347F-4018-8559-C4AC2911C62B}" destId="{25588CD3-FDAD-4929-A166-063BC19BCB01}" srcOrd="0" destOrd="0" presId="urn:microsoft.com/office/officeart/2005/8/layout/hierarchy4"/>
    <dgm:cxn modelId="{3089340A-32CA-46B9-8D3B-7D6AD5063B6F}" type="presParOf" srcId="{D534C12A-347F-4018-8559-C4AC2911C62B}" destId="{ADAD6686-26CF-4398-B82E-6006F63D81B8}" srcOrd="1" destOrd="0" presId="urn:microsoft.com/office/officeart/2005/8/layout/hierarchy4"/>
    <dgm:cxn modelId="{A4326D82-631A-49DA-98A6-EEE3E508E6BA}" type="presParOf" srcId="{D534C12A-347F-4018-8559-C4AC2911C62B}" destId="{DEEC3026-7F47-4B84-87B0-A0C2C14D186B}" srcOrd="2" destOrd="0" presId="urn:microsoft.com/office/officeart/2005/8/layout/hierarchy4"/>
    <dgm:cxn modelId="{B432B998-14E3-46B6-9A6F-30ED4B45CB06}" type="presParOf" srcId="{DEEC3026-7F47-4B84-87B0-A0C2C14D186B}" destId="{3102DED4-FB63-47C0-983C-B7277FDA02C8}" srcOrd="0" destOrd="0" presId="urn:microsoft.com/office/officeart/2005/8/layout/hierarchy4"/>
    <dgm:cxn modelId="{1299C244-7761-4224-9625-E1D8B2D29A3F}" type="presParOf" srcId="{3102DED4-FB63-47C0-983C-B7277FDA02C8}" destId="{4FBF11EE-FB88-4B1C-AEC7-2D4878A88A8E}" srcOrd="0" destOrd="0" presId="urn:microsoft.com/office/officeart/2005/8/layout/hierarchy4"/>
    <dgm:cxn modelId="{BD4C1F46-A60B-4809-9C8D-86516D14647E}" type="presParOf" srcId="{3102DED4-FB63-47C0-983C-B7277FDA02C8}" destId="{DD15B04C-49FE-490E-9509-DC1534BBDD0A}" srcOrd="1" destOrd="0" presId="urn:microsoft.com/office/officeart/2005/8/layout/hierarchy4"/>
    <dgm:cxn modelId="{1AD0ACC7-1B57-4769-8144-C272DC147F89}" type="presParOf" srcId="{DEEC3026-7F47-4B84-87B0-A0C2C14D186B}" destId="{CCC21768-7EB6-4553-89A2-A5E58D76FD99}" srcOrd="1" destOrd="0" presId="urn:microsoft.com/office/officeart/2005/8/layout/hierarchy4"/>
    <dgm:cxn modelId="{4AFC4C00-4CE1-4A6C-8C90-11DE610D8CED}" type="presParOf" srcId="{DEEC3026-7F47-4B84-87B0-A0C2C14D186B}" destId="{876BC315-89C4-4E8C-8B81-BEFA9104DBD6}" srcOrd="2" destOrd="0" presId="urn:microsoft.com/office/officeart/2005/8/layout/hierarchy4"/>
    <dgm:cxn modelId="{587FEB08-6EB5-4249-AF64-4BD2EE38ADD8}" type="presParOf" srcId="{876BC315-89C4-4E8C-8B81-BEFA9104DBD6}" destId="{E7733795-D18D-4327-9B78-E56EC5EAA605}" srcOrd="0" destOrd="0" presId="urn:microsoft.com/office/officeart/2005/8/layout/hierarchy4"/>
    <dgm:cxn modelId="{EEF06C99-C201-442B-9A7C-9953A52A71D5}" type="presParOf" srcId="{876BC315-89C4-4E8C-8B81-BEFA9104DBD6}" destId="{84D2E559-0D5D-465A-B3A1-91FE4E9FE301}" srcOrd="1" destOrd="0" presId="urn:microsoft.com/office/officeart/2005/8/layout/hierarchy4"/>
    <dgm:cxn modelId="{8762E9FB-5B7F-43DB-A236-7BEE0A1B201A}" type="presParOf" srcId="{692484B8-F30F-4D7F-9A1C-9C37FF2EA0BA}" destId="{ED8DC7CD-8065-4F71-8BE6-5AAC7FE4D891}" srcOrd="1" destOrd="0" presId="urn:microsoft.com/office/officeart/2005/8/layout/hierarchy4"/>
    <dgm:cxn modelId="{BB59D606-99D6-42C7-88C3-4CBC1CC9694D}" type="presParOf" srcId="{692484B8-F30F-4D7F-9A1C-9C37FF2EA0BA}" destId="{C5549FD8-6703-40B3-9BDB-B522D74A07CB}" srcOrd="2" destOrd="0" presId="urn:microsoft.com/office/officeart/2005/8/layout/hierarchy4"/>
    <dgm:cxn modelId="{B1560527-063F-482D-B713-F25C339FA4FB}" type="presParOf" srcId="{C5549FD8-6703-40B3-9BDB-B522D74A07CB}" destId="{442A6E49-A6BA-460D-BACE-ADEE5E5F0194}" srcOrd="0" destOrd="0" presId="urn:microsoft.com/office/officeart/2005/8/layout/hierarchy4"/>
    <dgm:cxn modelId="{E30D707D-8BF8-4031-9DDE-EBFD244B4FC0}" type="presParOf" srcId="{C5549FD8-6703-40B3-9BDB-B522D74A07CB}" destId="{59382A6A-10E1-4E4E-B52A-A3EDDF6D0B35}" srcOrd="1" destOrd="0" presId="urn:microsoft.com/office/officeart/2005/8/layout/hierarchy4"/>
    <dgm:cxn modelId="{AFD786E2-1752-4F31-9B92-41617ADF71D3}" type="presParOf" srcId="{C5549FD8-6703-40B3-9BDB-B522D74A07CB}" destId="{05A5C8FF-1276-48F7-84C0-9B3CC79AD21B}" srcOrd="2" destOrd="0" presId="urn:microsoft.com/office/officeart/2005/8/layout/hierarchy4"/>
    <dgm:cxn modelId="{9F104199-7301-4340-9404-9C4FAB264AE2}" type="presParOf" srcId="{05A5C8FF-1276-48F7-84C0-9B3CC79AD21B}" destId="{C9EF6FA5-3002-43FA-8A81-E50454D10F46}" srcOrd="0" destOrd="0" presId="urn:microsoft.com/office/officeart/2005/8/layout/hierarchy4"/>
    <dgm:cxn modelId="{BA1DEECD-81B8-4A87-AC47-684CEA850DCF}" type="presParOf" srcId="{C9EF6FA5-3002-43FA-8A81-E50454D10F46}" destId="{61F77EDD-B1AD-4A22-B587-AF06E022B1F5}" srcOrd="0" destOrd="0" presId="urn:microsoft.com/office/officeart/2005/8/layout/hierarchy4"/>
    <dgm:cxn modelId="{1364E0DF-3FCD-424B-A54F-7FD4E981C38B}" type="presParOf" srcId="{C9EF6FA5-3002-43FA-8A81-E50454D10F46}" destId="{067F9170-A691-4441-B0C3-07F29F74A3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1B304-EDB5-4425-8DF3-8D749E1281FA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50BBF5A-A863-4931-8F95-CDCC63E0A8F0}">
      <dgm:prSet phldrT="[文字]" custT="1"/>
      <dgm:spPr/>
      <dgm:t>
        <a:bodyPr/>
        <a:lstStyle/>
        <a:p>
          <a:pPr algn="l"/>
          <a:r>
            <a:rPr lang="en-US" altLang="zh-TW" sz="4400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(2)</a:t>
          </a:r>
          <a:r>
            <a:rPr lang="zh-TW" altLang="en-US" sz="4400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應備有的文件</a:t>
          </a:r>
          <a:endParaRPr lang="zh-TW" altLang="en-US" sz="4400" b="1" dirty="0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E932C30-7922-4340-AE95-7418BDE55BDA}" type="parTrans" cxnId="{C68EA402-A9B9-4BAC-A0BB-C7286308DB35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7EB05958-8553-440F-8ABC-032C23247625}" type="sibTrans" cxnId="{C68EA402-A9B9-4BAC-A0BB-C7286308DB35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F445AED3-6699-49FF-966C-56B515BBB7E4}">
      <dgm:prSet phldrT="[文字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zh-TW" altLang="en-US" sz="3600" b="1" dirty="0" smtClean="0">
              <a:latin typeface="Georgia" panose="02040502050405020303" pitchFamily="18" charset="0"/>
              <a:ea typeface="微軟正黑體" panose="020B0604030504040204" pitchFamily="34" charset="-120"/>
            </a:rPr>
            <a:t>①計畫核定清單</a:t>
          </a:r>
          <a:endParaRPr lang="zh-TW" altLang="en-US" sz="3600" b="1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34B03874-3029-4E00-8880-B15E595AC8DE}" type="parTrans" cxnId="{63E7854B-F8F5-471E-B922-D4F315738B58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92AD2666-7146-408B-A4D0-64653B390A7E}" type="sibTrans" cxnId="{63E7854B-F8F5-471E-B922-D4F315738B58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B32E6209-8660-49A4-84E2-775A0479019C}">
      <dgm:prSet phldrT="[文字]" custT="1"/>
      <dgm:spPr>
        <a:solidFill>
          <a:schemeClr val="bg1">
            <a:alpha val="90000"/>
          </a:schemeClr>
        </a:solidFill>
      </dgm:spPr>
      <dgm:t>
        <a:bodyPr anchor="ctr"/>
        <a:lstStyle/>
        <a:p>
          <a:pPr>
            <a:lnSpc>
              <a:spcPct val="30000"/>
            </a:lnSpc>
          </a:pPr>
          <a:r>
            <a:rPr lang="zh-TW" altLang="en-US" sz="3600" b="1" dirty="0" smtClean="0">
              <a:latin typeface="Georgia" panose="02040502050405020303" pitchFamily="18" charset="0"/>
              <a:ea typeface="微軟正黑體" panose="020B0604030504040204" pitchFamily="34" charset="-120"/>
            </a:rPr>
            <a:t>②經費編列明細表</a:t>
          </a:r>
          <a:endParaRPr lang="en-US" altLang="zh-TW" sz="3600" b="1" dirty="0" smtClean="0">
            <a:latin typeface="Georgia" panose="02040502050405020303" pitchFamily="18" charset="0"/>
            <a:ea typeface="微軟正黑體" panose="020B0604030504040204" pitchFamily="34" charset="-120"/>
          </a:endParaRPr>
        </a:p>
        <a:p>
          <a:pPr>
            <a:lnSpc>
              <a:spcPct val="30000"/>
            </a:lnSpc>
          </a:pPr>
          <a:r>
            <a:rPr lang="en-US" altLang="zh-TW" sz="20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(</a:t>
          </a:r>
          <a:r>
            <a:rPr lang="zh-TW" altLang="en-US" sz="20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國科會計畫可參閱計畫書；</a:t>
          </a:r>
          <a:endParaRPr lang="en-US" altLang="zh-TW" sz="2000" dirty="0" smtClean="0">
            <a:latin typeface="Georgia" panose="02040502050405020303" pitchFamily="18" charset="0"/>
            <a:ea typeface="微軟正黑體" panose="020B0604030504040204" pitchFamily="34" charset="-120"/>
          </a:endParaRPr>
        </a:p>
        <a:p>
          <a:pPr>
            <a:lnSpc>
              <a:spcPct val="30000"/>
            </a:lnSpc>
          </a:pPr>
          <a:r>
            <a:rPr lang="zh-TW" altLang="en-US" sz="20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國衛院計畫可參閱經費需求表</a:t>
          </a:r>
          <a:r>
            <a:rPr lang="en-US" altLang="zh-TW" sz="20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)</a:t>
          </a:r>
          <a:endParaRPr lang="zh-TW" altLang="en-US" sz="20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9D5A1D6A-B32A-40CA-AA29-11AC015CBFEC}" type="parTrans" cxnId="{27ADC433-6623-436E-B4D5-D55E536CC9DB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1A576E8B-3CC8-488B-A44A-D13B7DBA00CF}" type="sibTrans" cxnId="{27ADC433-6623-436E-B4D5-D55E536CC9DB}">
      <dgm:prSet/>
      <dgm:spPr/>
      <dgm:t>
        <a:bodyPr/>
        <a:lstStyle/>
        <a:p>
          <a:endParaRPr lang="zh-TW" altLang="en-US" sz="3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4B0B47B0-3137-4873-B556-20B6222C89A9}" type="pres">
      <dgm:prSet presAssocID="{B031B304-EDB5-4425-8DF3-8D749E1281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E7A9D2-344E-4517-9B09-B5665850C5DD}" type="pres">
      <dgm:prSet presAssocID="{150BBF5A-A863-4931-8F95-CDCC63E0A8F0}" presName="boxAndChildren" presStyleCnt="0"/>
      <dgm:spPr/>
      <dgm:t>
        <a:bodyPr/>
        <a:lstStyle/>
        <a:p>
          <a:endParaRPr lang="zh-TW" altLang="en-US"/>
        </a:p>
      </dgm:t>
    </dgm:pt>
    <dgm:pt modelId="{E9B0758F-2887-4122-953B-FB437DED9B7A}" type="pres">
      <dgm:prSet presAssocID="{150BBF5A-A863-4931-8F95-CDCC63E0A8F0}" presName="parentTextBox" presStyleLbl="node1" presStyleIdx="0" presStyleCnt="1"/>
      <dgm:spPr/>
      <dgm:t>
        <a:bodyPr/>
        <a:lstStyle/>
        <a:p>
          <a:endParaRPr lang="zh-TW" altLang="en-US"/>
        </a:p>
      </dgm:t>
    </dgm:pt>
    <dgm:pt modelId="{BB682DF3-9D30-4ED9-9264-DE99AB7ECB05}" type="pres">
      <dgm:prSet presAssocID="{150BBF5A-A863-4931-8F95-CDCC63E0A8F0}" presName="entireBox" presStyleLbl="node1" presStyleIdx="0" presStyleCnt="1"/>
      <dgm:spPr/>
      <dgm:t>
        <a:bodyPr/>
        <a:lstStyle/>
        <a:p>
          <a:endParaRPr lang="zh-TW" altLang="en-US"/>
        </a:p>
      </dgm:t>
    </dgm:pt>
    <dgm:pt modelId="{F6D9546E-1687-4252-A64D-63306D0FFFBF}" type="pres">
      <dgm:prSet presAssocID="{150BBF5A-A863-4931-8F95-CDCC63E0A8F0}" presName="descendantBox" presStyleCnt="0"/>
      <dgm:spPr/>
      <dgm:t>
        <a:bodyPr/>
        <a:lstStyle/>
        <a:p>
          <a:endParaRPr lang="zh-TW" altLang="en-US"/>
        </a:p>
      </dgm:t>
    </dgm:pt>
    <dgm:pt modelId="{872741C5-EC32-44FF-9667-EE365DB4C12C}" type="pres">
      <dgm:prSet presAssocID="{F445AED3-6699-49FF-966C-56B515BBB7E4}" presName="childTextBox" presStyleLbl="fgAccFollowNode1" presStyleIdx="0" presStyleCnt="2" custScaleX="106977" custScaleY="120692" custLinFactNeighborX="-38" custLinFactNeighborY="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952FFF-E88D-4667-9FCE-8ACBAD24C451}" type="pres">
      <dgm:prSet presAssocID="{B32E6209-8660-49A4-84E2-775A0479019C}" presName="childTextBox" presStyleLbl="fgAccFollowNode1" presStyleIdx="1" presStyleCnt="2" custScaleX="130809" custScaleY="122147" custLinFactNeighborY="37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ADC433-6623-436E-B4D5-D55E536CC9DB}" srcId="{150BBF5A-A863-4931-8F95-CDCC63E0A8F0}" destId="{B32E6209-8660-49A4-84E2-775A0479019C}" srcOrd="1" destOrd="0" parTransId="{9D5A1D6A-B32A-40CA-AA29-11AC015CBFEC}" sibTransId="{1A576E8B-3CC8-488B-A44A-D13B7DBA00CF}"/>
    <dgm:cxn modelId="{63E7854B-F8F5-471E-B922-D4F315738B58}" srcId="{150BBF5A-A863-4931-8F95-CDCC63E0A8F0}" destId="{F445AED3-6699-49FF-966C-56B515BBB7E4}" srcOrd="0" destOrd="0" parTransId="{34B03874-3029-4E00-8880-B15E595AC8DE}" sibTransId="{92AD2666-7146-408B-A4D0-64653B390A7E}"/>
    <dgm:cxn modelId="{89DD20A7-9CBB-4A52-872B-D224C2619451}" type="presOf" srcId="{F445AED3-6699-49FF-966C-56B515BBB7E4}" destId="{872741C5-EC32-44FF-9667-EE365DB4C12C}" srcOrd="0" destOrd="0" presId="urn:microsoft.com/office/officeart/2005/8/layout/process4"/>
    <dgm:cxn modelId="{733BE555-BED5-430D-B51C-0D7DA9DA02CD}" type="presOf" srcId="{150BBF5A-A863-4931-8F95-CDCC63E0A8F0}" destId="{E9B0758F-2887-4122-953B-FB437DED9B7A}" srcOrd="0" destOrd="0" presId="urn:microsoft.com/office/officeart/2005/8/layout/process4"/>
    <dgm:cxn modelId="{9AFE24FC-EBFE-4310-BF1A-9E7DED923F32}" type="presOf" srcId="{150BBF5A-A863-4931-8F95-CDCC63E0A8F0}" destId="{BB682DF3-9D30-4ED9-9264-DE99AB7ECB05}" srcOrd="1" destOrd="0" presId="urn:microsoft.com/office/officeart/2005/8/layout/process4"/>
    <dgm:cxn modelId="{C68EA402-A9B9-4BAC-A0BB-C7286308DB35}" srcId="{B031B304-EDB5-4425-8DF3-8D749E1281FA}" destId="{150BBF5A-A863-4931-8F95-CDCC63E0A8F0}" srcOrd="0" destOrd="0" parTransId="{2E932C30-7922-4340-AE95-7418BDE55BDA}" sibTransId="{7EB05958-8553-440F-8ABC-032C23247625}"/>
    <dgm:cxn modelId="{0CB343C4-F03B-44B6-A346-B81F2D2FA74E}" type="presOf" srcId="{B32E6209-8660-49A4-84E2-775A0479019C}" destId="{D0952FFF-E88D-4667-9FCE-8ACBAD24C451}" srcOrd="0" destOrd="0" presId="urn:microsoft.com/office/officeart/2005/8/layout/process4"/>
    <dgm:cxn modelId="{F09DB710-3CDC-48BF-8359-4F3B304E6B8F}" type="presOf" srcId="{B031B304-EDB5-4425-8DF3-8D749E1281FA}" destId="{4B0B47B0-3137-4873-B556-20B6222C89A9}" srcOrd="0" destOrd="0" presId="urn:microsoft.com/office/officeart/2005/8/layout/process4"/>
    <dgm:cxn modelId="{202AA962-9657-4040-B054-059F9E4A5391}" type="presParOf" srcId="{4B0B47B0-3137-4873-B556-20B6222C89A9}" destId="{B1E7A9D2-344E-4517-9B09-B5665850C5DD}" srcOrd="0" destOrd="0" presId="urn:microsoft.com/office/officeart/2005/8/layout/process4"/>
    <dgm:cxn modelId="{E27DD832-9570-4DB6-B47C-0FCBBD68B447}" type="presParOf" srcId="{B1E7A9D2-344E-4517-9B09-B5665850C5DD}" destId="{E9B0758F-2887-4122-953B-FB437DED9B7A}" srcOrd="0" destOrd="0" presId="urn:microsoft.com/office/officeart/2005/8/layout/process4"/>
    <dgm:cxn modelId="{C6EC6C27-8E3D-42F8-AB73-2E107D711A51}" type="presParOf" srcId="{B1E7A9D2-344E-4517-9B09-B5665850C5DD}" destId="{BB682DF3-9D30-4ED9-9264-DE99AB7ECB05}" srcOrd="1" destOrd="0" presId="urn:microsoft.com/office/officeart/2005/8/layout/process4"/>
    <dgm:cxn modelId="{E251BEBF-EAB0-4D39-AC8C-FEBACF6DA064}" type="presParOf" srcId="{B1E7A9D2-344E-4517-9B09-B5665850C5DD}" destId="{F6D9546E-1687-4252-A64D-63306D0FFFBF}" srcOrd="2" destOrd="0" presId="urn:microsoft.com/office/officeart/2005/8/layout/process4"/>
    <dgm:cxn modelId="{DE29FF78-8683-451A-ACA4-633B9BD537D5}" type="presParOf" srcId="{F6D9546E-1687-4252-A64D-63306D0FFFBF}" destId="{872741C5-EC32-44FF-9667-EE365DB4C12C}" srcOrd="0" destOrd="0" presId="urn:microsoft.com/office/officeart/2005/8/layout/process4"/>
    <dgm:cxn modelId="{102CABEE-2BFA-40C9-9BD2-FE80E4BD4ED3}" type="presParOf" srcId="{F6D9546E-1687-4252-A64D-63306D0FFFBF}" destId="{D0952FFF-E88D-4667-9FCE-8ACBAD24C451}" srcOrd="1" destOrd="0" presId="urn:microsoft.com/office/officeart/2005/8/layout/process4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303AE6-A0B5-443B-941E-CCF2CF032F1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37584EB-5532-4479-BB21-76C3AAAD1983}">
      <dgm:prSet phldrT="[文字]" custT="1"/>
      <dgm:spPr/>
      <dgm:t>
        <a:bodyPr/>
        <a:lstStyle/>
        <a:p>
          <a:r>
            <a:rPr lang="zh-TW" altLang="en-US" sz="44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核銷</a:t>
          </a:r>
          <a:r>
            <a:rPr lang="en-US" altLang="zh-TW" sz="44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/</a:t>
          </a:r>
          <a:r>
            <a:rPr lang="zh-TW" altLang="en-US" sz="44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採購</a:t>
          </a:r>
          <a:endParaRPr lang="zh-TW" altLang="en-US" sz="44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D3EC5BEA-69D7-4F5B-9FC7-7C4BBB0E4321}" type="parTrans" cxnId="{18719152-F509-4362-80C7-8A9776B25FDA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3DD9AC02-C5C8-40FA-9DA0-225BB5FFFC4E}" type="sibTrans" cxnId="{18719152-F509-4362-80C7-8A9776B25FDA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552496A9-FF28-486A-8822-4D9FD02821A7}">
      <dgm:prSet phldrT="[文字]" custT="1"/>
      <dgm:spPr/>
      <dgm:t>
        <a:bodyPr/>
        <a:lstStyle/>
        <a:p>
          <a:r>
            <a:rPr lang="zh-TW" altLang="en-US" sz="3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請依</a:t>
          </a:r>
          <a:r>
            <a:rPr lang="en-US" altLang="zh-TW" sz="3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【</a:t>
          </a:r>
          <a:r>
            <a:rPr lang="zh-TW" altLang="en-US" sz="32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</a:rPr>
            <a:t>研究部專用系統權限</a:t>
          </a:r>
          <a:r>
            <a:rPr lang="en-US" altLang="zh-TW" sz="3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】</a:t>
          </a:r>
          <a:r>
            <a:rPr lang="zh-TW" altLang="en-US" sz="3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方式辦理申請</a:t>
          </a:r>
          <a:endParaRPr lang="zh-TW" altLang="en-US" sz="32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56A6DB2B-84B9-46E3-B9F3-34813DD4E769}" type="parTrans" cxnId="{3B948BF9-7669-41B8-AB7A-7ABFBB36453F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979CF372-DAFB-44E5-9B2B-0191F60C8FB3}" type="sibTrans" cxnId="{3B948BF9-7669-41B8-AB7A-7ABFBB36453F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FBE91EFE-6DE3-4FB4-B503-E37B287C0F22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44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匯款帳號申請</a:t>
          </a:r>
          <a:endParaRPr lang="zh-TW" altLang="en-US" sz="44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B40F4924-B00F-4F3E-82F3-B384076E67F2}" type="parTrans" cxnId="{455B86F5-5246-4BE5-943B-EF4B4A7C1DBC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E1B94C95-135A-4561-9B23-A0A947B94A78}" type="sibTrans" cxnId="{455B86F5-5246-4BE5-943B-EF4B4A7C1DBC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84BD001F-7C10-4127-8892-22C6A53E8EB6}">
      <dgm:prSet phldrT="[文字]" custT="1"/>
      <dgm:spPr/>
      <dgm:t>
        <a:bodyPr/>
        <a:lstStyle/>
        <a:p>
          <a:r>
            <a:rPr lang="zh-TW" altLang="en-US" sz="31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請依</a:t>
          </a:r>
          <a:r>
            <a:rPr lang="en-US" altLang="zh-TW" sz="31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【</a:t>
          </a:r>
          <a:r>
            <a:rPr lang="zh-TW" altLang="en-US" sz="3100" b="1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</a:rPr>
            <a:t>財務室專用研究計畫人員匯款</a:t>
          </a:r>
          <a:r>
            <a:rPr lang="en-US" altLang="zh-TW" sz="31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】</a:t>
          </a:r>
          <a:r>
            <a:rPr lang="zh-TW" altLang="en-US" sz="31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方式辦理申請</a:t>
          </a:r>
          <a:endParaRPr lang="zh-TW" altLang="en-US" sz="3100" dirty="0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2C9939FD-D9FD-45A4-92AF-7E7FFB281B4B}" type="parTrans" cxnId="{435CD4E0-3965-4C8F-90AE-FA67A28702DE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59A4D6FD-4581-4F0C-9ECD-19E707B75B22}" type="sibTrans" cxnId="{435CD4E0-3965-4C8F-90AE-FA67A28702DE}">
      <dgm:prSet/>
      <dgm:spPr/>
      <dgm:t>
        <a:bodyPr/>
        <a:lstStyle/>
        <a:p>
          <a:endParaRPr lang="zh-TW" altLang="en-US">
            <a:latin typeface="Georgia" panose="02040502050405020303" pitchFamily="18" charset="0"/>
            <a:ea typeface="微軟正黑體" panose="020B0604030504040204" pitchFamily="34" charset="-120"/>
          </a:endParaRPr>
        </a:p>
      </dgm:t>
    </dgm:pt>
    <dgm:pt modelId="{EA2FA5C1-4FB6-45E8-BB01-D130A57DF2EE}" type="pres">
      <dgm:prSet presAssocID="{F8303AE6-A0B5-443B-941E-CCF2CF032F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05909D-3402-4605-8588-D2E444977464}" type="pres">
      <dgm:prSet presAssocID="{837584EB-5532-4479-BB21-76C3AAAD1983}" presName="linNode" presStyleCnt="0"/>
      <dgm:spPr/>
    </dgm:pt>
    <dgm:pt modelId="{676C83F0-CF0C-4E10-A382-980462908922}" type="pres">
      <dgm:prSet presAssocID="{837584EB-5532-4479-BB21-76C3AAAD1983}" presName="parentText" presStyleLbl="node1" presStyleIdx="0" presStyleCnt="2" custScaleX="99812" custScaleY="7883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6E8B14-FCAB-4F70-9A90-10AEE1E90EE6}" type="pres">
      <dgm:prSet presAssocID="{837584EB-5532-4479-BB21-76C3AAAD198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BFE53F-267A-47FE-89CB-C59635EB7BAC}" type="pres">
      <dgm:prSet presAssocID="{3DD9AC02-C5C8-40FA-9DA0-225BB5FFFC4E}" presName="sp" presStyleCnt="0"/>
      <dgm:spPr/>
    </dgm:pt>
    <dgm:pt modelId="{4F5B71D4-4953-4B10-9064-1663EA416EA0}" type="pres">
      <dgm:prSet presAssocID="{FBE91EFE-6DE3-4FB4-B503-E37B287C0F22}" presName="linNode" presStyleCnt="0"/>
      <dgm:spPr/>
    </dgm:pt>
    <dgm:pt modelId="{C016601E-A085-4706-8418-2AF59B735BDE}" type="pres">
      <dgm:prSet presAssocID="{FBE91EFE-6DE3-4FB4-B503-E37B287C0F22}" presName="parentText" presStyleLbl="node1" presStyleIdx="1" presStyleCnt="2" custScaleX="98605" custScaleY="80121" custLinFactNeighborX="-131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F944C7-1B65-4A15-B1ED-629063C40F3A}" type="pres">
      <dgm:prSet presAssocID="{FBE91EFE-6DE3-4FB4-B503-E37B287C0F2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5B86F5-5246-4BE5-943B-EF4B4A7C1DBC}" srcId="{F8303AE6-A0B5-443B-941E-CCF2CF032F1B}" destId="{FBE91EFE-6DE3-4FB4-B503-E37B287C0F22}" srcOrd="1" destOrd="0" parTransId="{B40F4924-B00F-4F3E-82F3-B384076E67F2}" sibTransId="{E1B94C95-135A-4561-9B23-A0A947B94A78}"/>
    <dgm:cxn modelId="{435CD4E0-3965-4C8F-90AE-FA67A28702DE}" srcId="{FBE91EFE-6DE3-4FB4-B503-E37B287C0F22}" destId="{84BD001F-7C10-4127-8892-22C6A53E8EB6}" srcOrd="0" destOrd="0" parTransId="{2C9939FD-D9FD-45A4-92AF-7E7FFB281B4B}" sibTransId="{59A4D6FD-4581-4F0C-9ECD-19E707B75B22}"/>
    <dgm:cxn modelId="{3FF8EBCA-E78E-4B1B-A6A2-733246C8FF5B}" type="presOf" srcId="{FBE91EFE-6DE3-4FB4-B503-E37B287C0F22}" destId="{C016601E-A085-4706-8418-2AF59B735BDE}" srcOrd="0" destOrd="0" presId="urn:microsoft.com/office/officeart/2005/8/layout/vList5"/>
    <dgm:cxn modelId="{18719152-F509-4362-80C7-8A9776B25FDA}" srcId="{F8303AE6-A0B5-443B-941E-CCF2CF032F1B}" destId="{837584EB-5532-4479-BB21-76C3AAAD1983}" srcOrd="0" destOrd="0" parTransId="{D3EC5BEA-69D7-4F5B-9FC7-7C4BBB0E4321}" sibTransId="{3DD9AC02-C5C8-40FA-9DA0-225BB5FFFC4E}"/>
    <dgm:cxn modelId="{8D5772B4-B333-4257-96E9-F83C33BB04BD}" type="presOf" srcId="{552496A9-FF28-486A-8822-4D9FD02821A7}" destId="{2A6E8B14-FCAB-4F70-9A90-10AEE1E90EE6}" srcOrd="0" destOrd="0" presId="urn:microsoft.com/office/officeart/2005/8/layout/vList5"/>
    <dgm:cxn modelId="{703AA2F7-20CE-453F-B4E3-9D70692CFA94}" type="presOf" srcId="{84BD001F-7C10-4127-8892-22C6A53E8EB6}" destId="{49F944C7-1B65-4A15-B1ED-629063C40F3A}" srcOrd="0" destOrd="0" presId="urn:microsoft.com/office/officeart/2005/8/layout/vList5"/>
    <dgm:cxn modelId="{29FC21E9-4E25-4317-B491-DC5D99646788}" type="presOf" srcId="{837584EB-5532-4479-BB21-76C3AAAD1983}" destId="{676C83F0-CF0C-4E10-A382-980462908922}" srcOrd="0" destOrd="0" presId="urn:microsoft.com/office/officeart/2005/8/layout/vList5"/>
    <dgm:cxn modelId="{3B948BF9-7669-41B8-AB7A-7ABFBB36453F}" srcId="{837584EB-5532-4479-BB21-76C3AAAD1983}" destId="{552496A9-FF28-486A-8822-4D9FD02821A7}" srcOrd="0" destOrd="0" parTransId="{56A6DB2B-84B9-46E3-B9F3-34813DD4E769}" sibTransId="{979CF372-DAFB-44E5-9B2B-0191F60C8FB3}"/>
    <dgm:cxn modelId="{12D09FDE-B0D5-4137-834F-9334A07EB88F}" type="presOf" srcId="{F8303AE6-A0B5-443B-941E-CCF2CF032F1B}" destId="{EA2FA5C1-4FB6-45E8-BB01-D130A57DF2EE}" srcOrd="0" destOrd="0" presId="urn:microsoft.com/office/officeart/2005/8/layout/vList5"/>
    <dgm:cxn modelId="{D59EF54E-DFAA-482A-B276-6605F6839984}" type="presParOf" srcId="{EA2FA5C1-4FB6-45E8-BB01-D130A57DF2EE}" destId="{1E05909D-3402-4605-8588-D2E444977464}" srcOrd="0" destOrd="0" presId="urn:microsoft.com/office/officeart/2005/8/layout/vList5"/>
    <dgm:cxn modelId="{6B4EF3A1-218A-420E-8A19-9C69F57BDCFA}" type="presParOf" srcId="{1E05909D-3402-4605-8588-D2E444977464}" destId="{676C83F0-CF0C-4E10-A382-980462908922}" srcOrd="0" destOrd="0" presId="urn:microsoft.com/office/officeart/2005/8/layout/vList5"/>
    <dgm:cxn modelId="{0449D390-4635-4351-B5DF-D00BB5FE6E1E}" type="presParOf" srcId="{1E05909D-3402-4605-8588-D2E444977464}" destId="{2A6E8B14-FCAB-4F70-9A90-10AEE1E90EE6}" srcOrd="1" destOrd="0" presId="urn:microsoft.com/office/officeart/2005/8/layout/vList5"/>
    <dgm:cxn modelId="{8414349A-65C7-43B8-8E3D-2C63A0473C46}" type="presParOf" srcId="{EA2FA5C1-4FB6-45E8-BB01-D130A57DF2EE}" destId="{8FBFE53F-267A-47FE-89CB-C59635EB7BAC}" srcOrd="1" destOrd="0" presId="urn:microsoft.com/office/officeart/2005/8/layout/vList5"/>
    <dgm:cxn modelId="{C1BC21B0-792D-4355-8B67-EDB4A952B2D8}" type="presParOf" srcId="{EA2FA5C1-4FB6-45E8-BB01-D130A57DF2EE}" destId="{4F5B71D4-4953-4B10-9064-1663EA416EA0}" srcOrd="2" destOrd="0" presId="urn:microsoft.com/office/officeart/2005/8/layout/vList5"/>
    <dgm:cxn modelId="{48EF78B2-2CA9-43E9-99F3-A08168685647}" type="presParOf" srcId="{4F5B71D4-4953-4B10-9064-1663EA416EA0}" destId="{C016601E-A085-4706-8418-2AF59B735BDE}" srcOrd="0" destOrd="0" presId="urn:microsoft.com/office/officeart/2005/8/layout/vList5"/>
    <dgm:cxn modelId="{3D7BD436-D281-47CA-9C5C-FA2035258808}" type="presParOf" srcId="{4F5B71D4-4953-4B10-9064-1663EA416EA0}" destId="{49F944C7-1B65-4A15-B1ED-629063C40F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ABC15-45D8-4A90-B31F-2833FD188130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A76FEA-481C-4EA0-A586-0F4961D91856}">
      <dgm:prSet phldrT="[文字]" custT="1"/>
      <dgm:spPr/>
      <dgm:t>
        <a:bodyPr/>
        <a:lstStyle/>
        <a:p>
          <a:pPr>
            <a:lnSpc>
              <a:spcPct val="70000"/>
            </a:lnSpc>
          </a:pPr>
          <a:r>
            <a:rPr lang="zh-TW" altLang="en-US" sz="36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聯採系統</a:t>
          </a:r>
          <a:r>
            <a:rPr lang="en-US" altLang="zh-TW" sz="36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1-6</a:t>
          </a:r>
          <a:r>
            <a:rPr lang="zh-TW" altLang="en-US" sz="36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類權限</a:t>
          </a:r>
          <a:endParaRPr lang="zh-TW" altLang="en-US" sz="3600" b="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748FEF4-6503-4DDF-8D76-C08A6556976C}" type="parTrans" cxnId="{81BF55C0-1C75-40DA-B012-217004DB508E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3F9644A-2980-4FCE-A729-FBF61290888D}" type="sibTrans" cxnId="{81BF55C0-1C75-40DA-B012-217004DB508E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66F9AF3-D515-4CEB-92FC-61B58888ADCC}">
      <dgm:prSet phldrT="[文字]" custT="1"/>
      <dgm:spPr/>
      <dgm:t>
        <a:bodyPr/>
        <a:lstStyle/>
        <a:p>
          <a:pPr algn="l">
            <a:lnSpc>
              <a:spcPct val="70000"/>
            </a:lnSpc>
          </a:pPr>
          <a:r>
            <a:rPr lang="zh-TW" altLang="en-US" sz="32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僅開放予研究計畫主持人權限採購</a:t>
          </a:r>
          <a:endParaRPr lang="zh-TW" altLang="en-US" sz="3200" b="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03BC032-0CD0-458C-954F-9969DBD90F6D}" type="parTrans" cxnId="{0A646318-0FB6-48EE-A37C-1A42A3D1DF53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1A12C10-289D-40A0-8DB3-39FD59374A46}" type="sibTrans" cxnId="{0A646318-0FB6-48EE-A37C-1A42A3D1DF53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066E91B-F818-4909-A4DB-ED8E345C6116}">
      <dgm:prSet phldrT="[文字]" custT="1"/>
      <dgm:spPr/>
      <dgm:t>
        <a:bodyPr/>
        <a:lstStyle/>
        <a:p>
          <a:pPr algn="l">
            <a:lnSpc>
              <a:spcPct val="70000"/>
            </a:lnSpc>
          </a:pPr>
          <a:r>
            <a:rPr lang="zh-TW" altLang="en-US" sz="28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計畫主持人</a:t>
          </a:r>
          <a:r>
            <a:rPr lang="zh-TW" altLang="en-US" sz="2800" b="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若非單位主管</a:t>
          </a:r>
          <a:r>
            <a:rPr lang="zh-TW" altLang="en-US" sz="2800" b="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，請依規定申請；已開放過權限者，無須重覆建置。</a:t>
          </a:r>
          <a:endParaRPr lang="zh-TW" altLang="en-US" sz="2800" b="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398E48A-04FE-4B0F-9219-0CC39C8843BF}" type="parTrans" cxnId="{8F18CB38-E5B4-4D0D-8404-BC2CF7AB9B61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71B2254-F8FA-40E8-A1B9-AF331656D2A4}" type="sibTrans" cxnId="{8F18CB38-E5B4-4D0D-8404-BC2CF7AB9B61}">
      <dgm:prSet/>
      <dgm:spPr/>
      <dgm:t>
        <a:bodyPr/>
        <a:lstStyle/>
        <a:p>
          <a:endParaRPr lang="zh-TW" altLang="en-US" b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94CEAB6-936D-409B-9847-F39011A3190D}" type="pres">
      <dgm:prSet presAssocID="{CF9ABC15-45D8-4A90-B31F-2833FD1881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E8AC3AE-857D-4C44-B643-E26440083BFD}" type="pres">
      <dgm:prSet presAssocID="{18A76FEA-481C-4EA0-A586-0F4961D91856}" presName="root1" presStyleCnt="0"/>
      <dgm:spPr/>
      <dgm:t>
        <a:bodyPr/>
        <a:lstStyle/>
        <a:p>
          <a:endParaRPr lang="zh-TW" altLang="en-US"/>
        </a:p>
      </dgm:t>
    </dgm:pt>
    <dgm:pt modelId="{46B96DB8-3C30-4691-888D-10A321A4D481}" type="pres">
      <dgm:prSet presAssocID="{18A76FEA-481C-4EA0-A586-0F4961D91856}" presName="LevelOneTextNode" presStyleLbl="node0" presStyleIdx="0" presStyleCnt="1" custScaleX="161960" custScaleY="328824" custLinFactNeighborX="-36685" custLinFactNeighborY="-4582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2746EB-9659-4CD6-B0B9-10463F541059}" type="pres">
      <dgm:prSet presAssocID="{18A76FEA-481C-4EA0-A586-0F4961D91856}" presName="level2hierChild" presStyleCnt="0"/>
      <dgm:spPr/>
      <dgm:t>
        <a:bodyPr/>
        <a:lstStyle/>
        <a:p>
          <a:endParaRPr lang="zh-TW" altLang="en-US"/>
        </a:p>
      </dgm:t>
    </dgm:pt>
    <dgm:pt modelId="{BA748704-79F0-4772-B6B6-22B4DF99E74F}" type="pres">
      <dgm:prSet presAssocID="{A03BC032-0CD0-458C-954F-9969DBD90F6D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70F05A7E-5908-4E0A-A89E-E32C4950B3E9}" type="pres">
      <dgm:prSet presAssocID="{A03BC032-0CD0-458C-954F-9969DBD90F6D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C73E066F-BC4E-46F8-8938-484549EBB729}" type="pres">
      <dgm:prSet presAssocID="{C66F9AF3-D515-4CEB-92FC-61B58888ADCC}" presName="root2" presStyleCnt="0"/>
      <dgm:spPr/>
      <dgm:t>
        <a:bodyPr/>
        <a:lstStyle/>
        <a:p>
          <a:endParaRPr lang="zh-TW" altLang="en-US"/>
        </a:p>
      </dgm:t>
    </dgm:pt>
    <dgm:pt modelId="{CC21B916-C0F3-42A2-BB0E-BD7DC92F5748}" type="pres">
      <dgm:prSet presAssocID="{C66F9AF3-D515-4CEB-92FC-61B58888ADCC}" presName="LevelTwoTextNode" presStyleLbl="node2" presStyleIdx="0" presStyleCnt="2" custScaleX="661307" custScaleY="189159" custLinFactNeighborX="3531" custLinFactNeighborY="-48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BAC606-6C89-4765-82A9-9FF1B035623E}" type="pres">
      <dgm:prSet presAssocID="{C66F9AF3-D515-4CEB-92FC-61B58888ADCC}" presName="level3hierChild" presStyleCnt="0"/>
      <dgm:spPr/>
      <dgm:t>
        <a:bodyPr/>
        <a:lstStyle/>
        <a:p>
          <a:endParaRPr lang="zh-TW" altLang="en-US"/>
        </a:p>
      </dgm:t>
    </dgm:pt>
    <dgm:pt modelId="{E4E4E031-69E3-4A0D-AEEB-48C79ED54F83}" type="pres">
      <dgm:prSet presAssocID="{B398E48A-04FE-4B0F-9219-0CC39C8843BF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91A3B90-5781-4E9F-9569-3C777A0F7DDF}" type="pres">
      <dgm:prSet presAssocID="{B398E48A-04FE-4B0F-9219-0CC39C8843BF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22746C09-B91D-4EF8-B5C9-2EB9750AF89F}" type="pres">
      <dgm:prSet presAssocID="{3066E91B-F818-4909-A4DB-ED8E345C6116}" presName="root2" presStyleCnt="0"/>
      <dgm:spPr/>
      <dgm:t>
        <a:bodyPr/>
        <a:lstStyle/>
        <a:p>
          <a:endParaRPr lang="zh-TW" altLang="en-US"/>
        </a:p>
      </dgm:t>
    </dgm:pt>
    <dgm:pt modelId="{658390AE-991B-4B67-8227-0BD41CFF7AB1}" type="pres">
      <dgm:prSet presAssocID="{3066E91B-F818-4909-A4DB-ED8E345C6116}" presName="LevelTwoTextNode" presStyleLbl="node2" presStyleIdx="1" presStyleCnt="2" custScaleX="660074" custScaleY="254708" custLinFactNeighborX="1240" custLinFactNeighborY="28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BDCCA8-1BB4-4CB1-8268-9B19143D8E57}" type="pres">
      <dgm:prSet presAssocID="{3066E91B-F818-4909-A4DB-ED8E345C6116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204C4504-F125-40F2-9143-48BE634B53B3}" type="presOf" srcId="{18A76FEA-481C-4EA0-A586-0F4961D91856}" destId="{46B96DB8-3C30-4691-888D-10A321A4D481}" srcOrd="0" destOrd="0" presId="urn:microsoft.com/office/officeart/2005/8/layout/hierarchy2"/>
    <dgm:cxn modelId="{8942E80B-5472-491C-B9A2-E3F79B709FE0}" type="presOf" srcId="{A03BC032-0CD0-458C-954F-9969DBD90F6D}" destId="{70F05A7E-5908-4E0A-A89E-E32C4950B3E9}" srcOrd="1" destOrd="0" presId="urn:microsoft.com/office/officeart/2005/8/layout/hierarchy2"/>
    <dgm:cxn modelId="{CBC65210-FEAD-47D6-AF57-541889664B7F}" type="presOf" srcId="{C66F9AF3-D515-4CEB-92FC-61B58888ADCC}" destId="{CC21B916-C0F3-42A2-BB0E-BD7DC92F5748}" srcOrd="0" destOrd="0" presId="urn:microsoft.com/office/officeart/2005/8/layout/hierarchy2"/>
    <dgm:cxn modelId="{81BF55C0-1C75-40DA-B012-217004DB508E}" srcId="{CF9ABC15-45D8-4A90-B31F-2833FD188130}" destId="{18A76FEA-481C-4EA0-A586-0F4961D91856}" srcOrd="0" destOrd="0" parTransId="{5748FEF4-6503-4DDF-8D76-C08A6556976C}" sibTransId="{13F9644A-2980-4FCE-A729-FBF61290888D}"/>
    <dgm:cxn modelId="{E04FF5AD-E621-4138-8E36-EBD05F9FE3C0}" type="presOf" srcId="{3066E91B-F818-4909-A4DB-ED8E345C6116}" destId="{658390AE-991B-4B67-8227-0BD41CFF7AB1}" srcOrd="0" destOrd="0" presId="urn:microsoft.com/office/officeart/2005/8/layout/hierarchy2"/>
    <dgm:cxn modelId="{68761F88-3CCA-4658-B328-D30DD8FA4761}" type="presOf" srcId="{CF9ABC15-45D8-4A90-B31F-2833FD188130}" destId="{E94CEAB6-936D-409B-9847-F39011A3190D}" srcOrd="0" destOrd="0" presId="urn:microsoft.com/office/officeart/2005/8/layout/hierarchy2"/>
    <dgm:cxn modelId="{0A646318-0FB6-48EE-A37C-1A42A3D1DF53}" srcId="{18A76FEA-481C-4EA0-A586-0F4961D91856}" destId="{C66F9AF3-D515-4CEB-92FC-61B58888ADCC}" srcOrd="0" destOrd="0" parTransId="{A03BC032-0CD0-458C-954F-9969DBD90F6D}" sibTransId="{41A12C10-289D-40A0-8DB3-39FD59374A46}"/>
    <dgm:cxn modelId="{8F18CB38-E5B4-4D0D-8404-BC2CF7AB9B61}" srcId="{18A76FEA-481C-4EA0-A586-0F4961D91856}" destId="{3066E91B-F818-4909-A4DB-ED8E345C6116}" srcOrd="1" destOrd="0" parTransId="{B398E48A-04FE-4B0F-9219-0CC39C8843BF}" sibTransId="{271B2254-F8FA-40E8-A1B9-AF331656D2A4}"/>
    <dgm:cxn modelId="{ED124B74-F4CD-4A18-AE39-CA7321850AFA}" type="presOf" srcId="{A03BC032-0CD0-458C-954F-9969DBD90F6D}" destId="{BA748704-79F0-4772-B6B6-22B4DF99E74F}" srcOrd="0" destOrd="0" presId="urn:microsoft.com/office/officeart/2005/8/layout/hierarchy2"/>
    <dgm:cxn modelId="{C8420764-E750-483D-BF23-AC00AC219504}" type="presOf" srcId="{B398E48A-04FE-4B0F-9219-0CC39C8843BF}" destId="{E4E4E031-69E3-4A0D-AEEB-48C79ED54F83}" srcOrd="0" destOrd="0" presId="urn:microsoft.com/office/officeart/2005/8/layout/hierarchy2"/>
    <dgm:cxn modelId="{C4167F37-D8AC-48E0-ACDD-EED438A5DB14}" type="presOf" srcId="{B398E48A-04FE-4B0F-9219-0CC39C8843BF}" destId="{A91A3B90-5781-4E9F-9569-3C777A0F7DDF}" srcOrd="1" destOrd="0" presId="urn:microsoft.com/office/officeart/2005/8/layout/hierarchy2"/>
    <dgm:cxn modelId="{9FADCC36-FF07-413D-B25B-8EFC359C3B76}" type="presParOf" srcId="{E94CEAB6-936D-409B-9847-F39011A3190D}" destId="{7E8AC3AE-857D-4C44-B643-E26440083BFD}" srcOrd="0" destOrd="0" presId="urn:microsoft.com/office/officeart/2005/8/layout/hierarchy2"/>
    <dgm:cxn modelId="{BAC89A86-FCBA-4525-857B-CA5CFDDFD497}" type="presParOf" srcId="{7E8AC3AE-857D-4C44-B643-E26440083BFD}" destId="{46B96DB8-3C30-4691-888D-10A321A4D481}" srcOrd="0" destOrd="0" presId="urn:microsoft.com/office/officeart/2005/8/layout/hierarchy2"/>
    <dgm:cxn modelId="{E66332FB-3C77-4ABE-8551-E2DDCE24A43B}" type="presParOf" srcId="{7E8AC3AE-857D-4C44-B643-E26440083BFD}" destId="{F32746EB-9659-4CD6-B0B9-10463F541059}" srcOrd="1" destOrd="0" presId="urn:microsoft.com/office/officeart/2005/8/layout/hierarchy2"/>
    <dgm:cxn modelId="{21B539C2-F92C-4EB7-8B29-C6B06648B20C}" type="presParOf" srcId="{F32746EB-9659-4CD6-B0B9-10463F541059}" destId="{BA748704-79F0-4772-B6B6-22B4DF99E74F}" srcOrd="0" destOrd="0" presId="urn:microsoft.com/office/officeart/2005/8/layout/hierarchy2"/>
    <dgm:cxn modelId="{D61D24D4-1254-4E25-8079-AC811421E4A9}" type="presParOf" srcId="{BA748704-79F0-4772-B6B6-22B4DF99E74F}" destId="{70F05A7E-5908-4E0A-A89E-E32C4950B3E9}" srcOrd="0" destOrd="0" presId="urn:microsoft.com/office/officeart/2005/8/layout/hierarchy2"/>
    <dgm:cxn modelId="{0C7B625A-8840-45D5-B923-DD39E9308B05}" type="presParOf" srcId="{F32746EB-9659-4CD6-B0B9-10463F541059}" destId="{C73E066F-BC4E-46F8-8938-484549EBB729}" srcOrd="1" destOrd="0" presId="urn:microsoft.com/office/officeart/2005/8/layout/hierarchy2"/>
    <dgm:cxn modelId="{EBB82836-3DEB-41F5-B817-0DF2A51A828B}" type="presParOf" srcId="{C73E066F-BC4E-46F8-8938-484549EBB729}" destId="{CC21B916-C0F3-42A2-BB0E-BD7DC92F5748}" srcOrd="0" destOrd="0" presId="urn:microsoft.com/office/officeart/2005/8/layout/hierarchy2"/>
    <dgm:cxn modelId="{857CBCC6-9262-4029-BEF2-6B5DAD81FF51}" type="presParOf" srcId="{C73E066F-BC4E-46F8-8938-484549EBB729}" destId="{11BAC606-6C89-4765-82A9-9FF1B035623E}" srcOrd="1" destOrd="0" presId="urn:microsoft.com/office/officeart/2005/8/layout/hierarchy2"/>
    <dgm:cxn modelId="{7D4C5D0A-6099-4F3E-9FAA-7A380D305EFE}" type="presParOf" srcId="{F32746EB-9659-4CD6-B0B9-10463F541059}" destId="{E4E4E031-69E3-4A0D-AEEB-48C79ED54F83}" srcOrd="2" destOrd="0" presId="urn:microsoft.com/office/officeart/2005/8/layout/hierarchy2"/>
    <dgm:cxn modelId="{15BFF691-E1B8-447D-8DD8-FC42E00B03A5}" type="presParOf" srcId="{E4E4E031-69E3-4A0D-AEEB-48C79ED54F83}" destId="{A91A3B90-5781-4E9F-9569-3C777A0F7DDF}" srcOrd="0" destOrd="0" presId="urn:microsoft.com/office/officeart/2005/8/layout/hierarchy2"/>
    <dgm:cxn modelId="{6BD5C38A-19DC-47FA-8FA8-9CF9955470F5}" type="presParOf" srcId="{F32746EB-9659-4CD6-B0B9-10463F541059}" destId="{22746C09-B91D-4EF8-B5C9-2EB9750AF89F}" srcOrd="3" destOrd="0" presId="urn:microsoft.com/office/officeart/2005/8/layout/hierarchy2"/>
    <dgm:cxn modelId="{9F940078-7A9D-490B-8E1E-C6540197B3FE}" type="presParOf" srcId="{22746C09-B91D-4EF8-B5C9-2EB9750AF89F}" destId="{658390AE-991B-4B67-8227-0BD41CFF7AB1}" srcOrd="0" destOrd="0" presId="urn:microsoft.com/office/officeart/2005/8/layout/hierarchy2"/>
    <dgm:cxn modelId="{D87CE568-4672-4D00-BC3D-73EC6DE8641E}" type="presParOf" srcId="{22746C09-B91D-4EF8-B5C9-2EB9750AF89F}" destId="{ECBDCCA8-1BB4-4CB1-8268-9B19143D8E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E32559-82ED-4359-A904-358C4825FE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C0019B5-9651-402D-B31D-F9EC2081D425}">
      <dgm:prSet phldrT="[文字]"/>
      <dgm:spPr>
        <a:xfrm>
          <a:off x="2447" y="0"/>
          <a:ext cx="2981440" cy="879872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研究部網頁</a:t>
          </a:r>
          <a:endParaRPr lang="zh-TW" altLang="en-US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B2CB50F-3AAC-468C-90C1-6C924CC16828}" type="parTrans" cxnId="{DBB84D31-EDE8-498C-9629-AAE3F5DD7A9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BF96CA-52B6-4D9B-9334-7F6352F75A04}" type="sibTrans" cxnId="{DBB84D31-EDE8-498C-9629-AAE3F5DD7A9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BF2AC3-300C-43FB-9496-DDDED3707604}">
      <dgm:prSet phldrT="[文字]"/>
      <dgm:spPr>
        <a:xfrm>
          <a:off x="2685743" y="0"/>
          <a:ext cx="2981440" cy="879872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法規及表單</a:t>
          </a:r>
          <a:endParaRPr lang="zh-TW" altLang="en-US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E9DCD76-219D-4827-82C7-394223CA02C3}" type="parTrans" cxnId="{A6E8A716-F3B7-4383-AD62-FDB281F94C3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E8AD39-C02B-4DE1-B9F8-0C8A4AE2EA5B}" type="sibTrans" cxnId="{A6E8A716-F3B7-4383-AD62-FDB281F94C3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E71F31-4319-4694-A110-0C33F8068E6D}">
      <dgm:prSet phldrT="[文字]"/>
      <dgm:spPr>
        <a:xfrm>
          <a:off x="5369040" y="0"/>
          <a:ext cx="2981440" cy="879872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表單下載</a:t>
          </a:r>
          <a:endParaRPr lang="zh-TW" altLang="en-US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8081B01-B9A7-464B-B8D4-341A93BB40D7}" type="parTrans" cxnId="{1A172AAC-DEBE-4619-8409-BFAD9BFBB3E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65A862-C8DF-4E44-878B-42B40F21A5E3}" type="sibTrans" cxnId="{1A172AAC-DEBE-4619-8409-BFAD9BFBB3E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09AFB8-F40C-45BA-A1DF-E9C5DFB0B00E}" type="pres">
      <dgm:prSet presAssocID="{D2E32559-82ED-4359-A904-358C4825FEC9}" presName="Name0" presStyleCnt="0">
        <dgm:presLayoutVars>
          <dgm:dir/>
          <dgm:animLvl val="lvl"/>
          <dgm:resizeHandles val="exact"/>
        </dgm:presLayoutVars>
      </dgm:prSet>
      <dgm:spPr/>
    </dgm:pt>
    <dgm:pt modelId="{D9D1F637-75C8-4576-AAEC-2B53B597D7C4}" type="pres">
      <dgm:prSet presAssocID="{EC0019B5-9651-402D-B31D-F9EC2081D42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981334-C770-4379-8BCB-808354AD20E9}" type="pres">
      <dgm:prSet presAssocID="{05BF96CA-52B6-4D9B-9334-7F6352F75A04}" presName="parTxOnlySpace" presStyleCnt="0"/>
      <dgm:spPr/>
    </dgm:pt>
    <dgm:pt modelId="{FCEA4861-B739-4861-979D-07715FA096B9}" type="pres">
      <dgm:prSet presAssocID="{BCBF2AC3-300C-43FB-9496-DDDED3707604}" presName="parTxOnly" presStyleLbl="node1" presStyleIdx="1" presStyleCnt="3" custLinFactNeighborX="6111" custLinFactNeighborY="50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5F002-74A9-4168-AE72-FF8048B4F97B}" type="pres">
      <dgm:prSet presAssocID="{A4E8AD39-C02B-4DE1-B9F8-0C8A4AE2EA5B}" presName="parTxOnlySpace" presStyleCnt="0"/>
      <dgm:spPr/>
    </dgm:pt>
    <dgm:pt modelId="{E4C9A689-3073-49DB-9897-ABF47963C936}" type="pres">
      <dgm:prSet presAssocID="{D2E71F31-4319-4694-A110-0C33F8068E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471DBE-2B6B-4620-AE88-27D4D8D3C8BE}" type="presOf" srcId="{D2E71F31-4319-4694-A110-0C33F8068E6D}" destId="{E4C9A689-3073-49DB-9897-ABF47963C936}" srcOrd="0" destOrd="0" presId="urn:microsoft.com/office/officeart/2005/8/layout/chevron1"/>
    <dgm:cxn modelId="{EF68D582-4D2E-45D2-982F-6A1083E2A9CF}" type="presOf" srcId="{BCBF2AC3-300C-43FB-9496-DDDED3707604}" destId="{FCEA4861-B739-4861-979D-07715FA096B9}" srcOrd="0" destOrd="0" presId="urn:microsoft.com/office/officeart/2005/8/layout/chevron1"/>
    <dgm:cxn modelId="{AAAA1FD7-488A-4710-9030-10CE2376F8E7}" type="presOf" srcId="{D2E32559-82ED-4359-A904-358C4825FEC9}" destId="{5509AFB8-F40C-45BA-A1DF-E9C5DFB0B00E}" srcOrd="0" destOrd="0" presId="urn:microsoft.com/office/officeart/2005/8/layout/chevron1"/>
    <dgm:cxn modelId="{A6E8A716-F3B7-4383-AD62-FDB281F94C31}" srcId="{D2E32559-82ED-4359-A904-358C4825FEC9}" destId="{BCBF2AC3-300C-43FB-9496-DDDED3707604}" srcOrd="1" destOrd="0" parTransId="{9E9DCD76-219D-4827-82C7-394223CA02C3}" sibTransId="{A4E8AD39-C02B-4DE1-B9F8-0C8A4AE2EA5B}"/>
    <dgm:cxn modelId="{D641EB5D-C76F-475B-B07B-D45D77F3CF21}" type="presOf" srcId="{EC0019B5-9651-402D-B31D-F9EC2081D425}" destId="{D9D1F637-75C8-4576-AAEC-2B53B597D7C4}" srcOrd="0" destOrd="0" presId="urn:microsoft.com/office/officeart/2005/8/layout/chevron1"/>
    <dgm:cxn modelId="{DBB84D31-EDE8-498C-9629-AAE3F5DD7A96}" srcId="{D2E32559-82ED-4359-A904-358C4825FEC9}" destId="{EC0019B5-9651-402D-B31D-F9EC2081D425}" srcOrd="0" destOrd="0" parTransId="{CB2CB50F-3AAC-468C-90C1-6C924CC16828}" sibTransId="{05BF96CA-52B6-4D9B-9334-7F6352F75A04}"/>
    <dgm:cxn modelId="{1A172AAC-DEBE-4619-8409-BFAD9BFBB3EA}" srcId="{D2E32559-82ED-4359-A904-358C4825FEC9}" destId="{D2E71F31-4319-4694-A110-0C33F8068E6D}" srcOrd="2" destOrd="0" parTransId="{F8081B01-B9A7-464B-B8D4-341A93BB40D7}" sibTransId="{D165A862-C8DF-4E44-878B-42B40F21A5E3}"/>
    <dgm:cxn modelId="{5DAAE790-ED27-40BB-BB2B-BF7045E6E978}" type="presParOf" srcId="{5509AFB8-F40C-45BA-A1DF-E9C5DFB0B00E}" destId="{D9D1F637-75C8-4576-AAEC-2B53B597D7C4}" srcOrd="0" destOrd="0" presId="urn:microsoft.com/office/officeart/2005/8/layout/chevron1"/>
    <dgm:cxn modelId="{0B3BE689-E5DA-4B42-BB48-37D8AB8D36A0}" type="presParOf" srcId="{5509AFB8-F40C-45BA-A1DF-E9C5DFB0B00E}" destId="{9C981334-C770-4379-8BCB-808354AD20E9}" srcOrd="1" destOrd="0" presId="urn:microsoft.com/office/officeart/2005/8/layout/chevron1"/>
    <dgm:cxn modelId="{447C4535-87F5-4FB2-85E3-DB6A2DFFF76E}" type="presParOf" srcId="{5509AFB8-F40C-45BA-A1DF-E9C5DFB0B00E}" destId="{FCEA4861-B739-4861-979D-07715FA096B9}" srcOrd="2" destOrd="0" presId="urn:microsoft.com/office/officeart/2005/8/layout/chevron1"/>
    <dgm:cxn modelId="{F5D0F66D-5150-4ED2-825B-96B158617036}" type="presParOf" srcId="{5509AFB8-F40C-45BA-A1DF-E9C5DFB0B00E}" destId="{C365F002-74A9-4168-AE72-FF8048B4F97B}" srcOrd="3" destOrd="0" presId="urn:microsoft.com/office/officeart/2005/8/layout/chevron1"/>
    <dgm:cxn modelId="{88506317-C87E-4C5A-A682-52B4B0EA4D4C}" type="presParOf" srcId="{5509AFB8-F40C-45BA-A1DF-E9C5DFB0B00E}" destId="{E4C9A689-3073-49DB-9897-ABF47963C93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79149-A29C-4446-89B2-CDC48DCEEE23}">
      <dsp:nvSpPr>
        <dsp:cNvPr id="0" name=""/>
        <dsp:cNvSpPr/>
      </dsp:nvSpPr>
      <dsp:spPr>
        <a:xfrm>
          <a:off x="4546" y="316"/>
          <a:ext cx="8471409" cy="1142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(1)</a:t>
          </a:r>
          <a:r>
            <a:rPr lang="zh-TW" altLang="en-US" sz="38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負責</a:t>
          </a:r>
          <a:r>
            <a:rPr lang="en-US" altLang="zh-TW" sz="38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PI</a:t>
          </a:r>
          <a:r>
            <a:rPr lang="zh-TW" altLang="en-US" sz="38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項下何種計畫？</a:t>
          </a:r>
          <a:endParaRPr lang="zh-TW" altLang="en-US" sz="3800" kern="1200" dirty="0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38021" y="33791"/>
        <a:ext cx="8404459" cy="1075973"/>
      </dsp:txXfrm>
    </dsp:sp>
    <dsp:sp modelId="{25588CD3-FDAD-4929-A166-063BC19BCB01}">
      <dsp:nvSpPr>
        <dsp:cNvPr id="0" name=""/>
        <dsp:cNvSpPr/>
      </dsp:nvSpPr>
      <dsp:spPr>
        <a:xfrm>
          <a:off x="0" y="1326908"/>
          <a:ext cx="4839618" cy="117691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院內</a:t>
          </a:r>
          <a:r>
            <a:rPr lang="en-US" altLang="zh-TW" sz="3700" b="1" kern="1200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3700" b="1" kern="1200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法人</a:t>
          </a:r>
          <a:endParaRPr lang="zh-TW" altLang="en-US" sz="3700" b="1" kern="1200" dirty="0">
            <a:solidFill>
              <a:srgbClr val="000066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34471" y="1361379"/>
        <a:ext cx="4770676" cy="1107972"/>
      </dsp:txXfrm>
    </dsp:sp>
    <dsp:sp modelId="{4FBF11EE-FB88-4B1C-AEC7-2D4878A88A8E}">
      <dsp:nvSpPr>
        <dsp:cNvPr id="0" name=""/>
        <dsp:cNvSpPr/>
      </dsp:nvSpPr>
      <dsp:spPr>
        <a:xfrm>
          <a:off x="12815" y="2660104"/>
          <a:ext cx="2125114" cy="136205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TCRD-</a:t>
          </a:r>
          <a:endParaRPr lang="zh-TW" altLang="en-US" sz="4000" b="1" kern="1200" dirty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2708" y="2699997"/>
        <a:ext cx="2045328" cy="1282272"/>
      </dsp:txXfrm>
    </dsp:sp>
    <dsp:sp modelId="{E7733795-D18D-4327-9B78-E56EC5EAA605}">
      <dsp:nvSpPr>
        <dsp:cNvPr id="0" name=""/>
        <dsp:cNvSpPr/>
      </dsp:nvSpPr>
      <dsp:spPr>
        <a:xfrm>
          <a:off x="2269153" y="2660104"/>
          <a:ext cx="2627921" cy="13025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TCMF-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TCMMP-</a:t>
          </a:r>
          <a:endParaRPr lang="zh-TW" altLang="en-US" sz="3600" b="1" kern="1200" dirty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307303" y="2698254"/>
        <a:ext cx="2551621" cy="1226227"/>
      </dsp:txXfrm>
    </dsp:sp>
    <dsp:sp modelId="{442A6E49-A6BA-460D-BACE-ADEE5E5F0194}">
      <dsp:nvSpPr>
        <dsp:cNvPr id="0" name=""/>
        <dsp:cNvSpPr/>
      </dsp:nvSpPr>
      <dsp:spPr>
        <a:xfrm>
          <a:off x="5159524" y="1313215"/>
          <a:ext cx="3308163" cy="11238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u="sng" kern="1200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院外</a:t>
          </a:r>
          <a:r>
            <a:rPr lang="en-US" altLang="zh-TW" sz="3700" b="1" kern="1200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altLang="en-US" sz="3700" b="1" kern="1200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專款</a:t>
          </a:r>
          <a:endParaRPr lang="en-US" altLang="zh-TW" sz="3700" b="1" kern="1200" dirty="0" smtClean="0">
            <a:solidFill>
              <a:srgbClr val="000066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192441" y="1346132"/>
        <a:ext cx="3242329" cy="1058042"/>
      </dsp:txXfrm>
    </dsp:sp>
    <dsp:sp modelId="{61F77EDD-B1AD-4A22-B587-AF06E022B1F5}">
      <dsp:nvSpPr>
        <dsp:cNvPr id="0" name=""/>
        <dsp:cNvSpPr/>
      </dsp:nvSpPr>
      <dsp:spPr>
        <a:xfrm>
          <a:off x="5159524" y="2607066"/>
          <a:ext cx="3308163" cy="12756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MOST/NSTC</a:t>
          </a:r>
        </a:p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rgbClr val="C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NHRI-</a:t>
          </a:r>
        </a:p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IMAR-</a:t>
          </a:r>
          <a:endParaRPr lang="zh-TW" altLang="en-US" sz="3200" b="1" kern="1200" dirty="0">
            <a:solidFill>
              <a:srgbClr val="0000CC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196885" y="2644427"/>
        <a:ext cx="3233441" cy="1200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82DF3-9D30-4ED9-9264-DE99AB7ECB05}">
      <dsp:nvSpPr>
        <dsp:cNvPr id="0" name=""/>
        <dsp:cNvSpPr/>
      </dsp:nvSpPr>
      <dsp:spPr>
        <a:xfrm>
          <a:off x="0" y="440"/>
          <a:ext cx="8640960" cy="3142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(2)</a:t>
          </a:r>
          <a:r>
            <a:rPr lang="zh-TW" altLang="en-US" sz="4400" b="1" kern="12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應備有的文件</a:t>
          </a:r>
          <a:endParaRPr lang="zh-TW" altLang="en-US" sz="4400" b="1" kern="1200" dirty="0"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440"/>
        <a:ext cx="8640960" cy="1696822"/>
      </dsp:txXfrm>
    </dsp:sp>
    <dsp:sp modelId="{872741C5-EC32-44FF-9667-EE365DB4C12C}">
      <dsp:nvSpPr>
        <dsp:cNvPr id="0" name=""/>
        <dsp:cNvSpPr/>
      </dsp:nvSpPr>
      <dsp:spPr>
        <a:xfrm>
          <a:off x="17" y="1485696"/>
          <a:ext cx="3886204" cy="174453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①計畫核定清單</a:t>
          </a:r>
          <a:endParaRPr lang="zh-TW" altLang="en-US" sz="3600" b="1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17" y="1485696"/>
        <a:ext cx="3886204" cy="1744531"/>
      </dsp:txXfrm>
    </dsp:sp>
    <dsp:sp modelId="{D0952FFF-E88D-4667-9FCE-8ACBAD24C451}">
      <dsp:nvSpPr>
        <dsp:cNvPr id="0" name=""/>
        <dsp:cNvSpPr/>
      </dsp:nvSpPr>
      <dsp:spPr>
        <a:xfrm>
          <a:off x="3887601" y="1474797"/>
          <a:ext cx="4751960" cy="1765562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②經費編列明細表</a:t>
          </a:r>
          <a:endParaRPr lang="en-US" altLang="zh-TW" sz="3600" b="1" kern="1200" dirty="0" smtClean="0">
            <a:latin typeface="Georgia" panose="02040502050405020303" pitchFamily="18" charset="0"/>
            <a:ea typeface="微軟正黑體" panose="020B0604030504040204" pitchFamily="34" charset="-120"/>
          </a:endParaRPr>
        </a:p>
        <a:p>
          <a:pPr lvl="0" algn="ctr" defTabSz="1600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(</a:t>
          </a:r>
          <a:r>
            <a:rPr lang="zh-TW" altLang="en-US" sz="20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國科會計畫可參閱計畫書；</a:t>
          </a:r>
          <a:endParaRPr lang="en-US" altLang="zh-TW" sz="2000" kern="1200" dirty="0" smtClean="0">
            <a:latin typeface="Georgia" panose="02040502050405020303" pitchFamily="18" charset="0"/>
            <a:ea typeface="微軟正黑體" panose="020B0604030504040204" pitchFamily="34" charset="-120"/>
          </a:endParaRPr>
        </a:p>
        <a:p>
          <a:pPr lvl="0" algn="ctr" defTabSz="1600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國衛院計畫可參閱經費需求表</a:t>
          </a:r>
          <a:r>
            <a:rPr lang="en-US" altLang="zh-TW" sz="20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)</a:t>
          </a:r>
          <a:endParaRPr lang="zh-TW" altLang="en-US" sz="20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3887601" y="1474797"/>
        <a:ext cx="4751960" cy="1765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E8B14-FCAB-4F70-9A90-10AEE1E90EE6}">
      <dsp:nvSpPr>
        <dsp:cNvPr id="0" name=""/>
        <dsp:cNvSpPr/>
      </dsp:nvSpPr>
      <dsp:spPr>
        <a:xfrm rot="5400000">
          <a:off x="5268683" y="-2082787"/>
          <a:ext cx="1502137" cy="56684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請依</a:t>
          </a:r>
          <a:r>
            <a:rPr lang="en-US" altLang="zh-TW" sz="32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【</a:t>
          </a:r>
          <a:r>
            <a:rPr lang="zh-TW" altLang="en-US" sz="32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</a:rPr>
            <a:t>研究部專用系統權限</a:t>
          </a:r>
          <a:r>
            <a:rPr lang="en-US" altLang="zh-TW" sz="32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】</a:t>
          </a:r>
          <a:r>
            <a:rPr lang="zh-TW" altLang="en-US" sz="32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方式辦理申請</a:t>
          </a:r>
          <a:endParaRPr lang="zh-TW" altLang="en-US" sz="32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 rot="-5400000">
        <a:off x="3185517" y="73707"/>
        <a:ext cx="5595141" cy="1355481"/>
      </dsp:txXfrm>
    </dsp:sp>
    <dsp:sp modelId="{676C83F0-CF0C-4E10-A382-980462908922}">
      <dsp:nvSpPr>
        <dsp:cNvPr id="0" name=""/>
        <dsp:cNvSpPr/>
      </dsp:nvSpPr>
      <dsp:spPr>
        <a:xfrm>
          <a:off x="2997" y="11353"/>
          <a:ext cx="3182519" cy="1480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核銷</a:t>
          </a:r>
          <a:r>
            <a:rPr lang="en-US" altLang="zh-TW" sz="44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/</a:t>
          </a:r>
          <a:r>
            <a:rPr lang="zh-TW" altLang="en-US" sz="44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採購</a:t>
          </a:r>
          <a:endParaRPr lang="zh-TW" altLang="en-US" sz="44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75254" y="83610"/>
        <a:ext cx="3038005" cy="1335673"/>
      </dsp:txXfrm>
    </dsp:sp>
    <dsp:sp modelId="{49F944C7-1B65-4A15-B1ED-629063C40F3A}">
      <dsp:nvSpPr>
        <dsp:cNvPr id="0" name=""/>
        <dsp:cNvSpPr/>
      </dsp:nvSpPr>
      <dsp:spPr>
        <a:xfrm rot="5400000">
          <a:off x="5230197" y="-485630"/>
          <a:ext cx="1502137" cy="56684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1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請依</a:t>
          </a:r>
          <a:r>
            <a:rPr lang="en-US" altLang="zh-TW" sz="31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【</a:t>
          </a:r>
          <a:r>
            <a:rPr lang="zh-TW" altLang="en-US" sz="3100" b="1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</a:rPr>
            <a:t>財務室專用研究計畫人員匯款</a:t>
          </a:r>
          <a:r>
            <a:rPr lang="en-US" altLang="zh-TW" sz="31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】</a:t>
          </a:r>
          <a:r>
            <a:rPr lang="zh-TW" altLang="en-US" sz="31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方式辦理申請</a:t>
          </a:r>
          <a:endParaRPr lang="zh-TW" altLang="en-US" sz="31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 rot="-5400000">
        <a:off x="3147031" y="1670864"/>
        <a:ext cx="5595141" cy="1355481"/>
      </dsp:txXfrm>
    </dsp:sp>
    <dsp:sp modelId="{C016601E-A085-4706-8418-2AF59B735BDE}">
      <dsp:nvSpPr>
        <dsp:cNvPr id="0" name=""/>
        <dsp:cNvSpPr/>
      </dsp:nvSpPr>
      <dsp:spPr>
        <a:xfrm>
          <a:off x="0" y="1596399"/>
          <a:ext cx="3144034" cy="15044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Georgia" panose="02040502050405020303" pitchFamily="18" charset="0"/>
              <a:ea typeface="微軟正黑體" panose="020B0604030504040204" pitchFamily="34" charset="-120"/>
            </a:rPr>
            <a:t>匯款帳號申請</a:t>
          </a:r>
          <a:endParaRPr lang="zh-TW" altLang="en-US" sz="4400" kern="1200" dirty="0">
            <a:latin typeface="Georgia" panose="02040502050405020303" pitchFamily="18" charset="0"/>
            <a:ea typeface="微軟正黑體" panose="020B0604030504040204" pitchFamily="34" charset="-120"/>
          </a:endParaRPr>
        </a:p>
      </dsp:txBody>
      <dsp:txXfrm>
        <a:off x="73439" y="1669838"/>
        <a:ext cx="2997156" cy="1357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96DB8-3C30-4691-888D-10A321A4D481}">
      <dsp:nvSpPr>
        <dsp:cNvPr id="0" name=""/>
        <dsp:cNvSpPr/>
      </dsp:nvSpPr>
      <dsp:spPr>
        <a:xfrm>
          <a:off x="0" y="235713"/>
          <a:ext cx="1659320" cy="1684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聯採系統</a:t>
          </a:r>
          <a:r>
            <a:rPr lang="en-US" altLang="zh-TW" sz="36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1-6</a:t>
          </a:r>
          <a:r>
            <a:rPr lang="zh-TW" altLang="en-US" sz="36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類權限</a:t>
          </a:r>
          <a:endParaRPr lang="zh-TW" altLang="en-US" sz="3600" b="0" kern="120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48600" y="284313"/>
        <a:ext cx="1562120" cy="1587241"/>
      </dsp:txXfrm>
    </dsp:sp>
    <dsp:sp modelId="{BA748704-79F0-4772-B6B6-22B4DF99E74F}">
      <dsp:nvSpPr>
        <dsp:cNvPr id="0" name=""/>
        <dsp:cNvSpPr/>
      </dsp:nvSpPr>
      <dsp:spPr>
        <a:xfrm rot="18683186">
          <a:off x="1550734" y="819958"/>
          <a:ext cx="640877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640877" y="17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1855151" y="821497"/>
        <a:ext cx="32043" cy="32043"/>
      </dsp:txXfrm>
    </dsp:sp>
    <dsp:sp modelId="{CC21B916-C0F3-42A2-BB0E-BD7DC92F5748}">
      <dsp:nvSpPr>
        <dsp:cNvPr id="0" name=""/>
        <dsp:cNvSpPr/>
      </dsp:nvSpPr>
      <dsp:spPr>
        <a:xfrm>
          <a:off x="2083026" y="112609"/>
          <a:ext cx="6775253" cy="96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僅開放予研究計畫主持人權限採購</a:t>
          </a:r>
          <a:endParaRPr lang="zh-TW" altLang="en-US" sz="3200" b="0" kern="120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11407" y="140990"/>
        <a:ext cx="6718491" cy="912228"/>
      </dsp:txXfrm>
    </dsp:sp>
    <dsp:sp modelId="{E4E4E031-69E3-4A0D-AEEB-48C79ED54F83}">
      <dsp:nvSpPr>
        <dsp:cNvPr id="0" name=""/>
        <dsp:cNvSpPr/>
      </dsp:nvSpPr>
      <dsp:spPr>
        <a:xfrm rot="3655224">
          <a:off x="1432239" y="1446492"/>
          <a:ext cx="883622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883622" y="17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1851960" y="1441962"/>
        <a:ext cx="44181" cy="44181"/>
      </dsp:txXfrm>
    </dsp:sp>
    <dsp:sp modelId="{658390AE-991B-4B67-8227-0BD41CFF7AB1}">
      <dsp:nvSpPr>
        <dsp:cNvPr id="0" name=""/>
        <dsp:cNvSpPr/>
      </dsp:nvSpPr>
      <dsp:spPr>
        <a:xfrm>
          <a:off x="2088782" y="1197785"/>
          <a:ext cx="6762621" cy="1304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計畫主持人</a:t>
          </a:r>
          <a:r>
            <a:rPr lang="zh-TW" altLang="en-US" sz="2800" b="0" kern="1200" dirty="0" smtClean="0">
              <a:solidFill>
                <a:srgbClr val="0000CC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若非單位主管</a:t>
          </a:r>
          <a:r>
            <a:rPr lang="zh-TW" altLang="en-US" sz="2800" b="0" kern="1200" dirty="0" smtClean="0">
              <a:solidFill>
                <a:schemeClr val="tx1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，請依規定申請；已開放過權限者，無須重覆建置。</a:t>
          </a:r>
          <a:endParaRPr lang="zh-TW" altLang="en-US" sz="2800" b="0" kern="1200" dirty="0">
            <a:solidFill>
              <a:schemeClr val="tx1"/>
            </a:solidFill>
            <a:latin typeface="Georgia" panose="02040502050405020303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26997" y="1236000"/>
        <a:ext cx="6686191" cy="1228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F637-75C8-4576-AAEC-2B53B597D7C4}">
      <dsp:nvSpPr>
        <dsp:cNvPr id="0" name=""/>
        <dsp:cNvSpPr/>
      </dsp:nvSpPr>
      <dsp:spPr>
        <a:xfrm>
          <a:off x="2447" y="0"/>
          <a:ext cx="2981440" cy="659904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研究部網頁</a:t>
          </a:r>
          <a:endParaRPr lang="zh-TW" altLang="en-US" sz="2800" kern="120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32399" y="0"/>
        <a:ext cx="2321536" cy="659904"/>
      </dsp:txXfrm>
    </dsp:sp>
    <dsp:sp modelId="{FCEA4861-B739-4861-979D-07715FA096B9}">
      <dsp:nvSpPr>
        <dsp:cNvPr id="0" name=""/>
        <dsp:cNvSpPr/>
      </dsp:nvSpPr>
      <dsp:spPr>
        <a:xfrm>
          <a:off x="2703963" y="0"/>
          <a:ext cx="2981440" cy="659904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法規及表單</a:t>
          </a:r>
          <a:endParaRPr lang="zh-TW" altLang="en-US" sz="2800" kern="120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033915" y="0"/>
        <a:ext cx="2321536" cy="659904"/>
      </dsp:txXfrm>
    </dsp:sp>
    <dsp:sp modelId="{E4C9A689-3073-49DB-9897-ABF47963C936}">
      <dsp:nvSpPr>
        <dsp:cNvPr id="0" name=""/>
        <dsp:cNvSpPr/>
      </dsp:nvSpPr>
      <dsp:spPr>
        <a:xfrm>
          <a:off x="5369040" y="0"/>
          <a:ext cx="2981440" cy="659904"/>
        </a:xfrm>
        <a:prstGeom prst="chevron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表單下載</a:t>
          </a:r>
          <a:endParaRPr lang="zh-TW" altLang="en-US" sz="2800" kern="120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698992" y="0"/>
        <a:ext cx="2321536" cy="65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6E13E-D287-448F-9BA3-492DC3D21E53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373F-EFE9-47DE-82CF-FDF03F87E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36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53132-512D-439A-AA8A-F3FC1E35A980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7030F-4F5E-40F9-BDED-948BBDCDF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59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F7BA9-0B43-4DEF-A2FE-E246F47FE8D0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1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7030F-4F5E-40F9-BDED-948BBDCDF7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75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63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79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2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92C4A-B9A1-486D-B3D3-71A5B1E77AE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1295-AE86-4739-9F5D-76F3047BE8F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6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53AE-B258-4AC9-A77C-E885DF356B4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9A1E-0CCD-43E0-9BEE-CAF070F9555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90D3-AD39-4E8E-9FBA-1465F52334E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43D84-B7F6-4993-AD8B-C7D668FB0AF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1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4A41-480A-4B91-8E08-A5472F3B8A43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2A8D-ADBC-4EA7-860D-3674CD401B2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4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F6E8-F73B-4AD2-851A-AB75A01BEAE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8BD5-A68C-4C07-AE02-FE1AA2025C3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6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431B-988F-497E-8103-58402876097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EDAA-454B-4081-AEBC-35BDDC69D51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9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7525-7982-4BB6-9D40-927CD73CE8FE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D9BF-DE1C-4D23-A220-56E29E81FAD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3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B412-9173-4467-8CBF-CD860DF07E44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DCCD-4A52-499F-80A7-54EE7074414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0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506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B882-1CA7-4059-BD9A-D21E37CD36D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9698-E75A-45B6-A91A-3FA88C33A08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5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9027-E6FC-41B6-9D6B-500AB84315B3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66F5-6C31-424E-88A7-655618EDD25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8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0735-4B39-4EC9-B39A-D3A9FB42043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2023/4/26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3C53-D281-4F59-9FFA-9244A2CE6E0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2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89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70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16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8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52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1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46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0728-4B2B-4592-92A1-1AB41287EA62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1417-CE48-4E78-BF6A-DA01FB228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4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3520C-8851-4246-AE1C-8E3F04D83FFA}" type="datetimeFigureOut">
              <a:rPr kumimoji="1"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2023/4/26</a:t>
            </a:fld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A60B5-919B-4D7C-8428-8C397A875794}" type="slidenum">
              <a:rPr kumimoji="1"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266700" y="4683919"/>
            <a:ext cx="2133600" cy="357188"/>
          </a:xfrm>
        </p:spPr>
        <p:txBody>
          <a:bodyPr/>
          <a:lstStyle/>
          <a:p>
            <a:pPr>
              <a:defRPr/>
            </a:pPr>
            <a:endParaRPr lang="en-US" altLang="zh-TW">
              <a:latin typeface="+mn-lt"/>
              <a:ea typeface="+mn-ea"/>
            </a:endParaRPr>
          </a:p>
          <a:p>
            <a:pPr>
              <a:defRPr/>
            </a:pPr>
            <a:endParaRPr lang="en-US" altLang="zh-TW">
              <a:latin typeface="+mn-lt"/>
              <a:ea typeface="+mn-ea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83568" y="370956"/>
            <a:ext cx="7761288" cy="45243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花蓮慈濟醫院</a:t>
            </a:r>
          </a:p>
          <a:p>
            <a:pPr algn="ctr" eaLnBrk="1" hangingPunct="1">
              <a:defRPr/>
            </a:pPr>
            <a:endParaRPr lang="zh-TW" altLang="en-US" sz="4800" b="1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TW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年度研究計畫行政作業</a:t>
            </a:r>
          </a:p>
          <a:p>
            <a:pPr algn="ctr" eaLnBrk="1" hangingPunct="1">
              <a:defRPr/>
            </a:pP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重點說明</a:t>
            </a:r>
          </a:p>
          <a:p>
            <a:pPr algn="ctr" eaLnBrk="1" hangingPunct="1">
              <a:defRPr/>
            </a:pPr>
            <a:endParaRPr lang="en-US" altLang="zh-TW" sz="48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TW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48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月製</a:t>
            </a:r>
            <a:endParaRPr lang="en-US" altLang="zh-TW" sz="48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67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94320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採購系統權限說明</a:t>
            </a: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zh-TW" altLang="en-US" sz="28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8" y="868792"/>
            <a:ext cx="8015144" cy="423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4320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採購系統權限說明</a:t>
            </a: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sz="28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832628"/>
              </p:ext>
            </p:extLst>
          </p:nvPr>
        </p:nvGraphicFramePr>
        <p:xfrm>
          <a:off x="155684" y="899523"/>
          <a:ext cx="8858280" cy="262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99" y="3521869"/>
            <a:ext cx="6191250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基本工資及臨時工時薪新規定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b="1" dirty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年度重點說明</a:t>
            </a:r>
            <a:endParaRPr lang="zh-TW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5849"/>
              </p:ext>
            </p:extLst>
          </p:nvPr>
        </p:nvGraphicFramePr>
        <p:xfrm>
          <a:off x="266131" y="783905"/>
          <a:ext cx="8691127" cy="179552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42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薪資類別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行政作業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臨時工時薪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176</a:t>
                      </a:r>
                      <a:r>
                        <a:rPr lang="zh-TW" altLang="en-US" sz="3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3000" b="1" i="0" u="none" strike="noStrike" dirty="0"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須逾此金額，請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PI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上簽申請</a:t>
                      </a:r>
                      <a:endParaRPr lang="zh-TW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3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基本工資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26,400</a:t>
                      </a:r>
                      <a:r>
                        <a:rPr lang="zh-TW" altLang="en-US" sz="3000" b="1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3000" b="1" i="0" u="none" strike="noStrike" dirty="0"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TW" sz="8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已更新薪資參考表於研究部網頁。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-36512" y="127107"/>
            <a:ext cx="6809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依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年度法定調整薪資：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7115" y="2702758"/>
            <a:ext cx="8719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註：</a:t>
            </a:r>
            <a:endParaRPr kumimoji="0" lang="en-US" altLang="zh-TW" sz="240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lvl="0" indent="-271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TW" sz="24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400" b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</a:t>
            </a:r>
            <a:r>
              <a:rPr lang="zh-TW" altLang="en-US" sz="2400" b="1" u="sng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在本院投保健保</a:t>
            </a:r>
            <a:r>
              <a:rPr lang="zh-TW" altLang="en-US" sz="2400" b="1" u="sng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者</a:t>
            </a:r>
            <a:r>
              <a:rPr lang="zh-TW" altLang="en-US" sz="24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且當月薪資給付金額</a:t>
            </a:r>
            <a:r>
              <a:rPr lang="zh-TW" altLang="en-US" sz="24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達</a:t>
            </a:r>
            <a:r>
              <a:rPr lang="zh-TW" altLang="en-US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基本工資</a:t>
            </a:r>
            <a:r>
              <a:rPr lang="en-US" altLang="zh-TW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【26,400 </a:t>
            </a:r>
            <a:r>
              <a:rPr lang="zh-TW" altLang="en-US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en-US" altLang="zh-TW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】(</a:t>
            </a:r>
            <a:r>
              <a:rPr lang="zh-TW" altLang="en-US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含</a:t>
            </a:r>
            <a:r>
              <a:rPr lang="en-US" altLang="zh-TW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以上者，</a:t>
            </a:r>
            <a:r>
              <a:rPr lang="zh-TW" altLang="en-US" sz="2400" u="sng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須扣個人補充保費</a:t>
            </a:r>
            <a:r>
              <a:rPr lang="zh-TW" altLang="en-US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lvl="0" indent="-47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如：支領</a:t>
            </a:r>
            <a:r>
              <a:rPr lang="en-US" altLang="zh-TW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28,000</a:t>
            </a:r>
            <a:r>
              <a:rPr lang="zh-TW" altLang="en-US" sz="24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元，二代健保則為</a:t>
            </a:r>
            <a:r>
              <a:rPr lang="en-US" altLang="zh-TW" sz="24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591</a:t>
            </a:r>
            <a:r>
              <a:rPr lang="zh-TW" altLang="en-US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元。</a:t>
            </a:r>
            <a:r>
              <a:rPr lang="en-US" altLang="zh-TW" sz="24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28,000*2.11%)</a:t>
            </a:r>
            <a:endParaRPr lang="en-US" altLang="zh-TW" sz="24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lvl="0" indent="-2714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4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薪</a:t>
            </a:r>
            <a:r>
              <a:rPr kumimoji="1" lang="zh-TW" altLang="en-US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資及保費諮詢窗口</a:t>
            </a:r>
            <a:r>
              <a:rPr kumimoji="1" lang="en-US" altLang="zh-TW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1" lang="zh-TW" altLang="en-US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人資室佩潔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或婉茹</a:t>
            </a:r>
            <a:r>
              <a:rPr kumimoji="1" lang="en-US" altLang="zh-TW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分機</a:t>
            </a:r>
            <a:r>
              <a:rPr kumimoji="1" lang="en-US" altLang="zh-TW" sz="240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13600)</a:t>
            </a:r>
            <a:endParaRPr kumimoji="1" lang="zh-TW" altLang="en-US" sz="2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3574" y="4776173"/>
            <a:ext cx="5842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112</a:t>
            </a:r>
            <a:r>
              <a:rPr lang="zh-TW" altLang="en-US" sz="1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年度</a:t>
            </a:r>
            <a:r>
              <a:rPr lang="en-US" altLang="zh-TW" sz="1600" dirty="0">
                <a:latin typeface="Georgia" panose="02040502050405020303" pitchFamily="18" charset="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latin typeface="Georgia" panose="02040502050405020303" pitchFamily="18" charset="0"/>
                <a:ea typeface="微軟正黑體" panose="020B0604030504040204" pitchFamily="34" charset="-120"/>
              </a:rPr>
              <a:t>保險費分擔金額表</a:t>
            </a:r>
            <a:r>
              <a:rPr lang="en-US" altLang="zh-TW" sz="1600" dirty="0">
                <a:latin typeface="Georgia" panose="02040502050405020303" pitchFamily="18" charset="0"/>
                <a:ea typeface="微軟正黑體" panose="020B0604030504040204" pitchFamily="34" charset="-120"/>
              </a:rPr>
              <a:t>】</a:t>
            </a:r>
            <a:r>
              <a:rPr lang="zh-TW" altLang="en-US" sz="1600" dirty="0">
                <a:latin typeface="Georgia" panose="02040502050405020303" pitchFamily="18" charset="0"/>
                <a:ea typeface="微軟正黑體" panose="020B0604030504040204" pitchFamily="34" charset="-120"/>
              </a:rPr>
              <a:t>已同步更新於研究部網頁</a:t>
            </a:r>
          </a:p>
        </p:txBody>
      </p:sp>
    </p:spTree>
    <p:extLst>
      <p:ext uri="{BB962C8B-B14F-4D97-AF65-F5344CB8AC3E}">
        <p14:creationId xmlns:p14="http://schemas.microsoft.com/office/powerpoint/2010/main" val="40541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-9525"/>
            <a:ext cx="84391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6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計畫執行各項作業類別之時程</a:t>
            </a:r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en-US" altLang="zh-TW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b="1" dirty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年度重點</a:t>
            </a:r>
            <a:r>
              <a:rPr lang="zh-TW" altLang="en-US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endParaRPr lang="zh-TW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9020" y="0"/>
            <a:ext cx="9223020" cy="675715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計畫執行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每月例行作業及時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程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29758"/>
              </p:ext>
            </p:extLst>
          </p:nvPr>
        </p:nvGraphicFramePr>
        <p:xfrm>
          <a:off x="137797" y="816793"/>
          <a:ext cx="8913736" cy="424579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58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5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預算科目</a:t>
                      </a:r>
                      <a:endParaRPr lang="zh-TW" altLang="en-US" sz="21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系統作業時程</a:t>
                      </a:r>
                      <a:endParaRPr lang="zh-TW" alt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作業內容</a:t>
                      </a:r>
                      <a:endParaRPr lang="en-US" altLang="zh-TW" sz="2100" b="1" i="0" u="none" strike="noStrike" dirty="0" smtClean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37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專任</a:t>
                      </a:r>
                      <a:r>
                        <a:rPr lang="zh-TW" altLang="en-US" sz="21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人員薪資</a:t>
                      </a:r>
                      <a:endParaRPr lang="zh-TW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每月</a:t>
                      </a:r>
                      <a:r>
                        <a:rPr lang="en-US" altLang="zh-TW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15-20</a:t>
                      </a: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日間</a:t>
                      </a:r>
                      <a:endParaRPr lang="zh-TW" altLang="en-US" sz="2100" b="1" i="0" u="sng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核銷當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月薪資</a:t>
                      </a:r>
                      <a:endParaRPr lang="en-US" altLang="zh-TW" sz="18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院外計畫要附小便條請款單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90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兼任</a:t>
                      </a:r>
                      <a:r>
                        <a:rPr lang="zh-TW" altLang="en-US" sz="21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及臨時工資</a:t>
                      </a:r>
                      <a:endParaRPr lang="zh-TW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每月</a:t>
                      </a:r>
                      <a:r>
                        <a:rPr lang="en-US" altLang="zh-TW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日中午</a:t>
                      </a:r>
                      <a:r>
                        <a:rPr lang="en-US" altLang="zh-TW" sz="2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11:20</a:t>
                      </a: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</a:t>
                      </a:r>
                      <a:endParaRPr lang="en-US" altLang="zh-TW" sz="2100" b="1" u="sng" strike="noStrike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逢假日則提前</a:t>
                      </a:r>
                      <a:r>
                        <a:rPr lang="en-US" altLang="zh-TW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核銷上個月的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薪資</a:t>
                      </a:r>
                      <a:endParaRPr lang="en-US" altLang="zh-TW" sz="18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附小便條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請款單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簽到退表</a:t>
                      </a:r>
                      <a:r>
                        <a:rPr lang="en-US" altLang="zh-TW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295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其他業務費</a:t>
                      </a:r>
                      <a:endParaRPr lang="en-US" altLang="zh-TW" sz="21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非聯採申請</a:t>
                      </a:r>
                      <a:r>
                        <a:rPr lang="en-US" altLang="zh-TW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每月</a:t>
                      </a:r>
                      <a:r>
                        <a:rPr lang="en-US" altLang="zh-TW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日中午</a:t>
                      </a:r>
                      <a:r>
                        <a:rPr lang="en-US" altLang="zh-TW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11:20</a:t>
                      </a:r>
                      <a:r>
                        <a:rPr lang="zh-TW" altLang="en-US" sz="2100" b="1" u="sng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</a:t>
                      </a:r>
                      <a:endParaRPr lang="en-US" altLang="zh-TW" sz="2100" b="1" u="sng" strike="noStrike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核銷，費用於當月月底支付反之，次月月底支付</a:t>
                      </a:r>
                      <a:endParaRPr lang="en-US" altLang="zh-TW" sz="21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altLang="zh-TW" sz="1500" u="none" strike="noStrike" dirty="0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zh-TW" altLang="en-US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endParaRPr lang="en-US" altLang="zh-TW" sz="1500" u="none" strike="noStrike" smtClean="0"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1500" u="none" strike="noStrike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1/1-3/15</a:t>
                      </a:r>
                      <a:r>
                        <a:rPr lang="zh-TW" altLang="en-US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間憑證</a:t>
                      </a:r>
                      <a:r>
                        <a:rPr lang="en-US" altLang="zh-TW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3/15</a:t>
                      </a:r>
                      <a:r>
                        <a:rPr lang="zh-TW" altLang="en-US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前核銷</a:t>
                      </a:r>
                      <a:r>
                        <a:rPr lang="en-US" altLang="zh-TW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3/31</a:t>
                      </a:r>
                      <a:r>
                        <a:rPr lang="zh-TW" altLang="en-US" sz="15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支付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自行墊付相關費用。包含：文具用品費等其他雜支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7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7" y="10086"/>
            <a:ext cx="8801780" cy="675715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計畫相關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作業系統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程說明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76887"/>
              </p:ext>
            </p:extLst>
          </p:nvPr>
        </p:nvGraphicFramePr>
        <p:xfrm>
          <a:off x="96700" y="1034010"/>
          <a:ext cx="8903462" cy="335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0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作業時程</a:t>
                      </a:r>
                      <a:endParaRPr lang="en-US" altLang="zh-TW" sz="21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altLang="en-US" sz="2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7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聯</a:t>
                      </a:r>
                      <a:r>
                        <a:rPr lang="zh-TW" altLang="en-US" sz="21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</a:t>
                      </a:r>
                      <a:r>
                        <a:rPr lang="zh-TW" altLang="en-US" sz="21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採購系統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計畫結束前</a:t>
                      </a:r>
                      <a:r>
                        <a:rPr lang="en-US" altLang="zh-TW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個半月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en-US" altLang="zh-TW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11/16</a:t>
                      </a:r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6/16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7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u="none" strike="noStrike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經費核銷系統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計畫結束當月</a:t>
                      </a:r>
                      <a:r>
                        <a:rPr lang="en-US" altLang="zh-TW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en-US" altLang="zh-TW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12/5</a:t>
                      </a:r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7/5</a:t>
                      </a:r>
                      <a:endParaRPr lang="zh-TW" altLang="en-US" sz="24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707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管理費核銷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計畫結束當月</a:t>
                      </a:r>
                      <a:r>
                        <a:rPr lang="en-US" altLang="zh-TW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2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核銷核定全數金額</a:t>
                      </a:r>
                    </a:p>
                  </a:txBody>
                  <a:tcPr marL="6350" marR="6350" marT="4763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357189" y="321469"/>
            <a:ext cx="8701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00CC"/>
                </a:solidFill>
                <a:ea typeface="微軟正黑體" pitchFamily="34" charset="-120"/>
              </a:rPr>
              <a:t>專任人員</a:t>
            </a:r>
            <a:r>
              <a:rPr lang="zh-TW" altLang="en-US" sz="2800" dirty="0" smtClean="0">
                <a:solidFill>
                  <a:prstClr val="black"/>
                </a:solidFill>
                <a:ea typeface="微軟正黑體" pitchFamily="34" charset="-120"/>
              </a:rPr>
              <a:t>當月</a:t>
            </a:r>
            <a:r>
              <a:rPr lang="zh-TW" altLang="en-US" sz="2800" dirty="0">
                <a:solidFill>
                  <a:prstClr val="black"/>
                </a:solidFill>
                <a:ea typeface="微軟正黑體" pitchFamily="34" charset="-120"/>
              </a:rPr>
              <a:t>簽到退表繳交</a:t>
            </a:r>
            <a:r>
              <a:rPr lang="zh-TW" altLang="en-US" sz="2800" dirty="0" smtClean="0">
                <a:solidFill>
                  <a:prstClr val="black"/>
                </a:solidFill>
                <a:ea typeface="微軟正黑體" pitchFamily="34" charset="-120"/>
              </a:rPr>
              <a:t>處</a:t>
            </a:r>
            <a:r>
              <a:rPr lang="zh-TW" altLang="en-US" sz="2800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：</a:t>
            </a:r>
            <a:r>
              <a:rPr lang="en-US" altLang="zh-TW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每月</a:t>
            </a:r>
            <a:r>
              <a:rPr lang="en-US" altLang="zh-TW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5</a:t>
            </a:r>
            <a:r>
              <a:rPr lang="zh-TW" altLang="en-US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日前繳交前一個月簽到退表</a:t>
            </a:r>
            <a:r>
              <a:rPr lang="en-US" altLang="zh-TW" dirty="0" smtClean="0">
                <a:solidFill>
                  <a:prstClr val="black"/>
                </a:solidFill>
                <a:ea typeface="微軟正黑體" pitchFamily="34" charset="-120"/>
                <a:sym typeface="Wingdings" panose="05000000000000000000" pitchFamily="2" charset="2"/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0545"/>
            <a:ext cx="4000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33078" y="1815666"/>
            <a:ext cx="1750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3059832" y="3813888"/>
            <a:ext cx="360040" cy="3240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51570"/>
            <a:ext cx="4891791" cy="40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下箭號 6"/>
          <p:cNvSpPr/>
          <p:nvPr/>
        </p:nvSpPr>
        <p:spPr>
          <a:xfrm>
            <a:off x="5868144" y="1059582"/>
            <a:ext cx="50405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專任</a:t>
            </a:r>
            <a:r>
              <a:rPr lang="zh-TW" altLang="en-US" b="1" dirty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人員年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獎作業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(1/2)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26" y="1153918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院內計畫及法人補助各類計畫之專任人員年獎</a:t>
            </a:r>
            <a:r>
              <a:rPr lang="zh-TW" altLang="en-US" sz="36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，依往</a:t>
            </a:r>
            <a:r>
              <a:rPr lang="zh-TW" altLang="en-US" sz="3600" dirty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例，</a:t>
            </a:r>
            <a:r>
              <a:rPr lang="zh-TW" altLang="en-US" sz="36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一律依財務室通知後</a:t>
            </a:r>
            <a:endParaRPr lang="en-US" altLang="zh-TW" sz="3600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452438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由專任人員自行核銷</a:t>
            </a:r>
            <a:r>
              <a:rPr lang="zh-TW" altLang="en-US" dirty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作業時程請</a:t>
            </a:r>
            <a:r>
              <a:rPr lang="zh-TW" altLang="en-US" dirty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注意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申請單陳核至</a:t>
            </a: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PI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後，請於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日內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作業</a:t>
            </a:r>
            <a:endParaRPr lang="en-US" altLang="zh-TW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同意核發</a:t>
            </a: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=&gt;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陳核送出</a:t>
            </a:r>
            <a:endParaRPr lang="en-US" altLang="zh-TW" dirty="0" smtClean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360363">
              <a:buNone/>
            </a:pP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不同意核發</a:t>
            </a:r>
            <a:r>
              <a:rPr lang="en-US" altLang="zh-TW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=&gt;</a:t>
            </a:r>
            <a:r>
              <a:rPr lang="zh-TW" altLang="en-US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退回並告知不核發</a:t>
            </a:r>
            <a:endParaRPr lang="en-US" altLang="zh-TW" dirty="0"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266700" y="4683919"/>
            <a:ext cx="2133600" cy="357188"/>
          </a:xfrm>
        </p:spPr>
        <p:txBody>
          <a:bodyPr/>
          <a:lstStyle/>
          <a:p>
            <a:pPr>
              <a:defRPr/>
            </a:pPr>
            <a:endParaRPr lang="en-US" altLang="zh-TW">
              <a:latin typeface="+mn-lt"/>
              <a:ea typeface="+mn-ea"/>
            </a:endParaRPr>
          </a:p>
          <a:p>
            <a:pPr>
              <a:defRPr/>
            </a:pPr>
            <a:endParaRPr lang="en-US" altLang="zh-TW">
              <a:latin typeface="+mn-lt"/>
              <a:ea typeface="+mn-ea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2762" y="190803"/>
            <a:ext cx="5757862" cy="7739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b="1" dirty="0" smtClean="0">
                <a:ea typeface="微軟正黑體" pitchFamily="34" charset="-120"/>
                <a:cs typeface="Meiryo UI" pitchFamily="34" charset="-128"/>
              </a:rPr>
              <a:t>報告大綱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081" y="998662"/>
            <a:ext cx="8441140" cy="4078305"/>
          </a:xfrm>
        </p:spPr>
        <p:txBody>
          <a:bodyPr>
            <a:noAutofit/>
          </a:bodyPr>
          <a:lstStyle/>
          <a:p>
            <a:pPr marL="88900" indent="-88900" eaLnBrk="1" hangingPunct="1">
              <a:buNone/>
              <a:defRPr/>
            </a:pPr>
            <a:r>
              <a:rPr lang="zh-TW" altLang="en-US" sz="30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一、您要先知道</a:t>
            </a:r>
            <a:r>
              <a:rPr lang="en-US" altLang="zh-TW" sz="30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30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先做的事</a:t>
            </a:r>
            <a:endParaRPr lang="en-US" altLang="zh-TW" sz="3000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8900" indent="-88900" eaLnBrk="1" hangingPunct="1">
              <a:buNone/>
              <a:defRPr/>
            </a:pPr>
            <a:r>
              <a:rPr lang="zh-TW" altLang="en-US" sz="30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en-US" altLang="zh-TW" sz="30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30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年度重點說明</a:t>
            </a:r>
            <a:endParaRPr lang="en-US" altLang="zh-TW" sz="3000" b="1" dirty="0" smtClean="0">
              <a:solidFill>
                <a:srgbClr val="000066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95350" indent="0" eaLnBrk="1" hangingPunct="1">
              <a:buFont typeface="Wingdings" pitchFamily="2" charset="2"/>
              <a:buChar char="Ø"/>
              <a:defRPr/>
            </a:pPr>
            <a:r>
              <a:rPr lang="zh-TW" altLang="en-US" sz="30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基本工資及臨時工時薪新規定</a:t>
            </a:r>
            <a:endParaRPr lang="en-US" altLang="zh-TW" sz="30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54125" indent="-354013">
              <a:buFont typeface="Wingdings" pitchFamily="2" charset="2"/>
              <a:buChar char="Ø"/>
              <a:defRPr/>
            </a:pPr>
            <a:r>
              <a:rPr lang="zh-TW" altLang="en-US" sz="30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計畫執行各項作業類別之時程說明</a:t>
            </a:r>
            <a:endParaRPr lang="en-US" altLang="zh-TW" sz="30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54125" indent="-354013">
              <a:buFont typeface="Wingdings" pitchFamily="2" charset="2"/>
              <a:buChar char="Ø"/>
              <a:defRPr/>
            </a:pPr>
            <a:r>
              <a:rPr lang="zh-TW" altLang="en-US" sz="30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</a:t>
            </a:r>
            <a:r>
              <a:rPr lang="zh-TW" altLang="en-US" sz="3000" dirty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憑證以「季」作為核銷</a:t>
            </a:r>
            <a:r>
              <a:rPr lang="zh-TW" altLang="en-US" sz="30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期限</a:t>
            </a:r>
            <a:endParaRPr lang="en-US" altLang="zh-TW" sz="3000" dirty="0" smtClean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0" indent="0">
              <a:buFont typeface="Wingdings" panose="05000000000000000000" pitchFamily="2" charset="2"/>
              <a:buChar char="Ø"/>
              <a:defRPr/>
            </a:pPr>
            <a:r>
              <a:rPr lang="zh-TW" altLang="en-US" sz="30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其他注意事項說明</a:t>
            </a:r>
            <a:endParaRPr lang="en-US" altLang="zh-TW" sz="30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975" indent="-180975" eaLnBrk="1" hangingPunct="1">
              <a:buFontTx/>
              <a:buNone/>
              <a:defRPr/>
            </a:pPr>
            <a:r>
              <a:rPr lang="zh-TW" altLang="en-US" sz="30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三、</a:t>
            </a:r>
            <a:r>
              <a:rPr lang="en-US" altLang="zh-TW" sz="3000" b="1" dirty="0" smtClean="0">
                <a:solidFill>
                  <a:srgbClr val="000066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Q&amp;A</a:t>
            </a:r>
            <a:endParaRPr lang="en-US" altLang="zh-TW" sz="30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73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因涉及個人權益，當年間轉換計畫接續聘者，且擬以新計畫支付全年度年獎者，請於</a:t>
            </a:r>
            <a:r>
              <a:rPr lang="en-US" altLang="zh-TW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月底前啟簽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申請。</a:t>
            </a:r>
            <a:endParaRPr lang="en-US" altLang="zh-TW" sz="30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361950">
              <a:buNone/>
            </a:pP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意指：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1-6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月由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計畫；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7-12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月轉由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計畫聘任</a:t>
            </a:r>
            <a:endParaRPr lang="en-US" altLang="zh-TW" sz="30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1617663">
              <a:buNone/>
            </a:pP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申請由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計畫核發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1-12</a:t>
            </a:r>
            <a:r>
              <a:rPr lang="zh-TW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月之年度年獎者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00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專任</a:t>
            </a:r>
            <a:r>
              <a:rPr lang="zh-TW" altLang="en-US" b="1" dirty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人員年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獎作業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Georgia" panose="02040502050405020303" pitchFamily="18" charset="0"/>
                <a:ea typeface="微軟正黑體" panose="020B0604030504040204" pitchFamily="34" charset="-120"/>
              </a:rPr>
              <a:t>(2/2)</a:t>
            </a:r>
            <a:endParaRPr lang="zh-TW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7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</a:t>
            </a:r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憑證以</a:t>
            </a:r>
            <a:r>
              <a:rPr lang="zh-TW" altLang="en-US" dirty="0">
                <a:solidFill>
                  <a:srgbClr val="000066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「</a:t>
            </a:r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季</a:t>
            </a:r>
            <a:r>
              <a:rPr lang="zh-TW" altLang="en-US" dirty="0">
                <a:solidFill>
                  <a:srgbClr val="000066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」</a:t>
            </a:r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作為核銷期限</a:t>
            </a:r>
            <a:r>
              <a:rPr lang="en-US" altLang="zh-TW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年度重點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0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4200" y="690370"/>
            <a:ext cx="8359859" cy="158293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</a:t>
            </a:r>
            <a:r>
              <a:rPr lang="zh-TW" altLang="en-US" sz="2800" b="1" dirty="0">
                <a:solidFill>
                  <a:srgbClr val="FF0000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不要積壓，及時核銷</a:t>
            </a:r>
            <a:endParaRPr lang="zh-TW" altLang="en-US" sz="2800" b="1" dirty="0">
              <a:solidFill>
                <a:prstClr val="black"/>
              </a:solidFill>
              <a:effectLst>
                <a:glow rad="139700">
                  <a:srgbClr val="4F81BD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srgbClr val="0000CC">
                    <a:alpha val="50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範例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TW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含發票及收據</a:t>
            </a:r>
            <a:r>
              <a:rPr lang="en-US" altLang="zh-TW" sz="2800" b="1" dirty="0" smtClean="0">
                <a:solidFill>
                  <a:prstClr val="black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24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國科會及國衛院計畫請留意最後核銷截止日</a:t>
            </a:r>
            <a:r>
              <a:rPr lang="en-US" altLang="zh-TW" sz="2400" dirty="0" smtClean="0"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  <a:innerShdw blurRad="63500" dist="50800" dir="13500000">
                    <a:srgbClr val="0000CC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zh-TW" sz="24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0" y="1"/>
            <a:ext cx="9144000" cy="6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核銷憑證以</a:t>
            </a:r>
            <a:r>
              <a:rPr lang="zh-TW" altLang="en-US" sz="4000" b="1" dirty="0" smtClean="0">
                <a:solidFill>
                  <a:srgbClr val="000066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「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季</a:t>
            </a:r>
            <a:r>
              <a:rPr lang="zh-TW" altLang="en-US" sz="4000" b="1" dirty="0" smtClean="0">
                <a:solidFill>
                  <a:srgbClr val="000066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」</a:t>
            </a:r>
            <a:r>
              <a:rPr lang="zh-TW" alt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作為核銷期限</a:t>
            </a:r>
            <a:endParaRPr lang="en-US" altLang="zh-TW" sz="4000" b="1" dirty="0">
              <a:solidFill>
                <a:srgbClr val="000066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14973"/>
              </p:ext>
            </p:extLst>
          </p:nvPr>
        </p:nvGraphicFramePr>
        <p:xfrm>
          <a:off x="438364" y="2232697"/>
          <a:ext cx="8267272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憑證月份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核銷期限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1~3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月底前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4~6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月底前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7~9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月底前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10~12</a:t>
                      </a:r>
                      <a:r>
                        <a:rPr lang="zh-TW" altLang="en-US" sz="24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400" dirty="0"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12/5</a:t>
                      </a:r>
                      <a:r>
                        <a:rPr lang="zh-TW" altLang="en-US" sz="27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</a:t>
                      </a:r>
                      <a:endParaRPr lang="en-US" altLang="zh-TW" sz="2700" b="1" dirty="0" smtClean="0">
                        <a:solidFill>
                          <a:srgbClr val="FF0000"/>
                        </a:solidFill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15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配合計畫執行之核銷期限，特殊狀況以財務室公告截止日為主</a:t>
                      </a:r>
                      <a:r>
                        <a:rPr lang="en-US" altLang="zh-TW" sz="1500" dirty="0" smtClean="0"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8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其他注意事項</a:t>
            </a:r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en-US" altLang="zh-TW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年度重點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03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相關費用說明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核銷受試者禮品</a:t>
            </a:r>
            <a:r>
              <a:rPr lang="zh-TW" altLang="en-US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禮券：</a:t>
            </a:r>
            <a:endParaRPr lang="en-US" altLang="zh-TW" sz="36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建議採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少量分次採購分次核銷。</a:t>
            </a:r>
            <a:endParaRPr lang="en-US" altLang="zh-TW" sz="36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</a:t>
            </a:r>
            <a:r>
              <a:rPr lang="zh-TW" altLang="en-US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者簽收單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人數須等於發票或收據憑證採購數量才可以申請核銷。</a:t>
            </a:r>
            <a:endParaRPr lang="en-US" altLang="zh-TW" sz="36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9138" indent="0"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若未於核銷截止日前繳齊者，須自行繳回餘額。</a:t>
            </a:r>
            <a:endParaRPr lang="en-US" altLang="zh-TW" sz="3600" b="1" dirty="0" smtClean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3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相關費用說明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376" y="1050025"/>
            <a:ext cx="8229600" cy="4020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新：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若以平台問卷作業，核銷需另檢附：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184150"/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平台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問卷範本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184150"/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平台頁面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184150"/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受試者名冊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必要欄位：序號、支領金額、地址、合計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184150"/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PI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親簽名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日期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9138" indent="0">
              <a:buNone/>
            </a:pPr>
            <a:endParaRPr lang="en-US" altLang="zh-TW" b="1" dirty="0" smtClean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0862" y="1002258"/>
            <a:ext cx="8366078" cy="963019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：應檢附之憑證電子檔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上傳至核銷系統附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簽呈、稅檔、個人班表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專業協助費核銷作業說明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9" y="1743937"/>
            <a:ext cx="8170871" cy="32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5" y="2626911"/>
            <a:ext cx="8891187" cy="19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專業協助費核銷作業說明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25189" y="1002258"/>
            <a:ext cx="8659504" cy="963019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請於簽核附檔快點兩下，即可新增憑證電子檔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院內：</a:t>
            </a:r>
            <a:r>
              <a:rPr lang="zh-TW" altLang="en-US" sz="2400" b="1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簽呈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稅檔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個人班表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缺一不可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4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院外：</a:t>
            </a:r>
            <a:r>
              <a:rPr lang="zh-TW" altLang="en-US" sz="2400" b="1" u="sng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稅檔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4808" y="4660712"/>
            <a:ext cx="821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註：專業協助費領據及個人稅檔，請參閱研究部網頁相關表單之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號表單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36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請註記：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050">
              <a:buFont typeface="Wingdings" panose="05000000000000000000" pitchFamily="2" charset="2"/>
              <a:buChar char="Ø"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影印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en-US" altLang="zh-TW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050">
              <a:buFont typeface="Wingdings" panose="05000000000000000000" pitchFamily="2" charset="2"/>
              <a:buChar char="Ø"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份數或張數之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單價</a:t>
            </a:r>
            <a:endParaRPr lang="en-US" altLang="zh-TW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050">
              <a:buFont typeface="Wingdings" panose="05000000000000000000" pitchFamily="2" charset="2"/>
              <a:buChar char="Ø"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金額</a:t>
            </a:r>
            <a:endParaRPr lang="en-US" altLang="zh-TW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影印樣張電子檔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上傳至核銷系統附檔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61950">
              <a:buNone/>
            </a:pP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影印費核銷說明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968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1" y="1857906"/>
            <a:ext cx="8870036" cy="31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34908" y="194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計畫出差之假別申請與核銷說明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7139" y="866337"/>
            <a:ext cx="7794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本院</a:t>
            </a:r>
            <a:r>
              <a:rPr lang="zh-TW" altLang="zh-TW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同仁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出差辦法規定</a:t>
            </a:r>
            <a:r>
              <a:rPr lang="zh-TW" altLang="zh-TW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國內差旅費之各項費用給付標準，請參閱</a:t>
            </a:r>
            <a:r>
              <a:rPr lang="zh-TW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同仁出差辦法規定</a:t>
            </a:r>
            <a:endParaRPr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88900">
              <a:spcAft>
                <a:spcPts val="0"/>
              </a:spcAft>
            </a:pP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lang="en-US" altLang="zh-TW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PI</a:t>
            </a:r>
            <a:r>
              <a:rPr lang="zh-TW" altLang="en-US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請依平日或假日辦理、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助理一律以紙本作業</a:t>
            </a:r>
            <a:r>
              <a:rPr lang="en-US" altLang="zh-TW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03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954" y="2295242"/>
            <a:ext cx="7772400" cy="1021556"/>
          </a:xfrm>
        </p:spPr>
        <p:txBody>
          <a:bodyPr anchor="ctr"/>
          <a:lstStyle/>
          <a:p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一、您要先知道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先做的事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41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40078"/>
              </p:ext>
            </p:extLst>
          </p:nvPr>
        </p:nvGraphicFramePr>
        <p:xfrm>
          <a:off x="285507" y="1051856"/>
          <a:ext cx="8708368" cy="38245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04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2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費用類別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假日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出差報銷單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電子系統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【出差申請單→出差報銷單】 </a:t>
                      </a:r>
                      <a:endParaRPr lang="zh-TW" sz="2000" b="1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紙本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【研究計畫國內出差旅費報銷單】</a:t>
                      </a:r>
                      <a:endParaRPr lang="zh-TW" sz="2000" b="1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交通費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火車票不用票根；高鐵及飛機須要票根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報名費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收據或發票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</a:t>
                      </a: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宿</a:t>
                      </a:r>
                      <a:r>
                        <a:rPr lang="zh-TW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發票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膳雜費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不用憑證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當次研討會</a:t>
                      </a:r>
                      <a:r>
                        <a:rPr lang="zh-TW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議程</a:t>
                      </a: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</a:t>
                      </a:r>
                      <a:r>
                        <a:rPr 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電子檔上傳至核銷系統附檔</a:t>
                      </a:r>
                      <a:r>
                        <a:rPr 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383" marR="1638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434908" y="194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計畫出差之假別申請與核銷說明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14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新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：</a:t>
            </a:r>
            <a:endParaRPr lang="en-US" altLang="zh-TW" dirty="0" smtClean="0"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核銷時請於備註欄</a:t>
            </a:r>
            <a:r>
              <a:rPr lang="zh-TW" altLang="en-US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加註</a:t>
            </a:r>
            <a:r>
              <a:rPr lang="en-US" altLang="zh-TW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INVOICE</a:t>
            </a:r>
            <a:r>
              <a:rPr lang="zh-TW" altLang="en-US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</a:rPr>
              <a:t>號碼</a:t>
            </a:r>
            <a:endParaRPr lang="en-US" altLang="zh-TW" b="1" u="sng" dirty="0" smtClean="0">
              <a:solidFill>
                <a:srgbClr val="FF0000"/>
              </a:solidFill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論文佐證</a:t>
            </a:r>
            <a:r>
              <a:rPr lang="zh-TW" altLang="en-US" kern="0" dirty="0">
                <a:latin typeface="Georgia" panose="02040502050405020303" pitchFamily="18" charset="0"/>
                <a:ea typeface="微軟正黑體" panose="020B0604030504040204" pitchFamily="34" charset="-120"/>
              </a:rPr>
              <a:t>電子</a:t>
            </a:r>
            <a:r>
              <a:rPr lang="zh-TW" altLang="en-US" kern="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檔請上</a:t>
            </a:r>
            <a:r>
              <a:rPr lang="zh-TW" altLang="en-US" kern="0" dirty="0">
                <a:latin typeface="Georgia" panose="02040502050405020303" pitchFamily="18" charset="0"/>
                <a:ea typeface="微軟正黑體" panose="020B0604030504040204" pitchFamily="34" charset="-120"/>
              </a:rPr>
              <a:t>傳至核銷系統附</a:t>
            </a:r>
            <a:r>
              <a:rPr lang="zh-TW" altLang="en-US" kern="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檔</a:t>
            </a:r>
            <a:endParaRPr lang="en-US" altLang="zh-TW" kern="0" dirty="0" smtClean="0">
              <a:latin typeface="Georgia" panose="02040502050405020303" pitchFamily="18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kern="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2800" kern="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核銷作業注意事項請參閱核銷操作簡報第十七</a:t>
            </a:r>
            <a:r>
              <a:rPr lang="zh-TW" altLang="en-US" sz="2800" kern="0" dirty="0">
                <a:latin typeface="Georgia" panose="02040502050405020303" pitchFamily="18" charset="0"/>
                <a:ea typeface="微軟正黑體" panose="020B0604030504040204" pitchFamily="34" charset="-120"/>
              </a:rPr>
              <a:t>章</a:t>
            </a:r>
            <a:r>
              <a:rPr lang="en-US" altLang="zh-TW" sz="2800" kern="0" dirty="0">
                <a:latin typeface="Georgia" panose="02040502050405020303" pitchFamily="18" charset="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34908" y="194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INVOICE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核銷說明</a:t>
            </a:r>
            <a:r>
              <a:rPr lang="en-US" altLang="zh-TW" sz="32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第十七章</a:t>
            </a:r>
            <a:r>
              <a:rPr lang="en-US" altLang="zh-TW" sz="32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16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546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格式範例：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8" y="772749"/>
            <a:ext cx="8449927" cy="418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32012" y="171860"/>
            <a:ext cx="8229600" cy="43546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8" y="764107"/>
            <a:ext cx="8724092" cy="42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908" y="1125088"/>
            <a:ext cx="8229600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實驗紀錄簿尚未領取者，請於上班時間至協力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樓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630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室領回。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34908" y="1946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其他提醒事項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763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026" y="75932"/>
            <a:ext cx="8229600" cy="73089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操作簡報及</a:t>
            </a: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表單常駐研究部網頁</a:t>
            </a:r>
            <a:endParaRPr lang="zh-TW" altLang="en-US" b="1" dirty="0">
              <a:solidFill>
                <a:srgbClr val="000066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zh-TW" altLang="en-US"/>
          </a:p>
          <a:p>
            <a:pPr lvl="1"/>
            <a:endParaRPr lang="zh-TW" altLang="en-US"/>
          </a:p>
          <a:p>
            <a:pPr lvl="0"/>
            <a:endParaRPr lang="zh-TW" altLang="en-US"/>
          </a:p>
          <a:p>
            <a:pPr lvl="1"/>
            <a:endParaRPr lang="zh-TW" altLang="en-US"/>
          </a:p>
          <a:p>
            <a:pPr lvl="0"/>
            <a:endParaRPr lang="zh-TW" altLang="en-US"/>
          </a:p>
          <a:p>
            <a:pPr lvl="1"/>
            <a:endParaRPr lang="zh-TW" altLang="en-US"/>
          </a:p>
          <a:p>
            <a:pPr lvl="0"/>
            <a:endParaRPr lang="zh-TW" altLang="en-US"/>
          </a:p>
          <a:p>
            <a:pPr lvl="1"/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584884470"/>
              </p:ext>
            </p:extLst>
          </p:nvPr>
        </p:nvGraphicFramePr>
        <p:xfrm>
          <a:off x="395536" y="992138"/>
          <a:ext cx="8352928" cy="65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0" y="1849056"/>
            <a:ext cx="8542114" cy="318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70937"/>
            <a:ext cx="3978322" cy="23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39" y="858884"/>
            <a:ext cx="3879376" cy="38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66" y="1162697"/>
            <a:ext cx="3262099" cy="39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304" y="88900"/>
            <a:ext cx="8229600" cy="67144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計畫相關業務承辦人</a:t>
            </a:r>
            <a:endParaRPr lang="zh-TW" altLang="en-US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83730"/>
              </p:ext>
            </p:extLst>
          </p:nvPr>
        </p:nvGraphicFramePr>
        <p:xfrm>
          <a:off x="270930" y="785541"/>
          <a:ext cx="8654705" cy="414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07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單位</a:t>
                      </a:r>
                      <a:endParaRPr lang="zh-TW" altLang="en-US" sz="27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承辦人</a:t>
                      </a:r>
                      <a:r>
                        <a:rPr lang="en-US" altLang="zh-TW" sz="27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7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分機</a:t>
                      </a:r>
                      <a:endParaRPr lang="zh-TW" altLang="en-US" sz="27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22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財務室</a:t>
                      </a:r>
                      <a:endParaRPr lang="zh-TW" altLang="en-US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院內及法人計畫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(TCRD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TCMF-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**、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TCMMP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IMAR)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陳惠珍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13206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、郭宇航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/13212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(JCT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專案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altLang="zh-TW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國科會及國衛院計畫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(MOST/NSTC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NHRI)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張雪鶯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13129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、蕭妤沄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13128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陳美雲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/13394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、陳宜均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/13494</a:t>
                      </a:r>
                      <a:endParaRPr lang="en-US" altLang="zh-TW" sz="24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7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人資室</a:t>
                      </a:r>
                      <a:endParaRPr lang="zh-TW" altLang="en-US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莊佩潔</a:t>
                      </a:r>
                      <a:r>
                        <a:rPr kumimoji="1" lang="zh-TW" altLang="en-US" sz="28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或魏婉茹</a:t>
                      </a:r>
                      <a:r>
                        <a:rPr lang="en-US" altLang="zh-TW" sz="27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7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13600</a:t>
                      </a:r>
                      <a:endParaRPr lang="en-US" altLang="zh-TW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0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7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研究部</a:t>
                      </a:r>
                      <a:endParaRPr lang="zh-TW" altLang="en-US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7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林玉琴</a:t>
                      </a:r>
                      <a:r>
                        <a:rPr lang="en-US" altLang="zh-TW" sz="27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7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13110</a:t>
                      </a:r>
                      <a:r>
                        <a:rPr lang="zh-TW" altLang="en-US" sz="27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董玟慧</a:t>
                      </a:r>
                      <a:r>
                        <a:rPr lang="en-US" altLang="zh-TW" sz="2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/15639</a:t>
                      </a:r>
                      <a:endParaRPr lang="en-US" altLang="zh-TW" sz="2700" b="0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43" y="238836"/>
            <a:ext cx="3563623" cy="38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提供研究助理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一對一教學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包含研究計畫相關系統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Clr>
                <a:srgbClr val="4D4D4D"/>
              </a:buClr>
              <a:buFont typeface="Wingdings" pitchFamily="2" charset="2"/>
              <a:buChar char="Ø"/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Notes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系統引導</a:t>
            </a:r>
          </a:p>
          <a:p>
            <a:pPr lvl="1">
              <a:lnSpc>
                <a:spcPct val="90000"/>
              </a:lnSpc>
              <a:buClr>
                <a:srgbClr val="4D4D4D"/>
              </a:buClr>
              <a:buFont typeface="Wingdings" pitchFamily="2" charset="2"/>
              <a:buChar char="Ø"/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研究部網頁引導</a:t>
            </a:r>
          </a:p>
          <a:p>
            <a:pPr lvl="1">
              <a:lnSpc>
                <a:spcPct val="90000"/>
              </a:lnSpc>
              <a:buClr>
                <a:srgbClr val="4D4D4D"/>
              </a:buClr>
              <a:buFont typeface="Wingdings" pitchFamily="2" charset="2"/>
              <a:buChar char="Ø"/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研究計畫經費核銷系統</a:t>
            </a:r>
          </a:p>
          <a:p>
            <a:pPr lvl="1">
              <a:lnSpc>
                <a:spcPct val="90000"/>
              </a:lnSpc>
              <a:buClr>
                <a:srgbClr val="4D4D4D"/>
              </a:buClr>
              <a:buFont typeface="Wingdings" pitchFamily="2" charset="2"/>
              <a:buChar char="Ø"/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研究計畫聯合採購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  <a:endParaRPr lang="en-US" altLang="zh-TW" sz="3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90000"/>
              </a:lnSpc>
              <a:buClr>
                <a:srgbClr val="4D4D4D"/>
              </a:buClr>
              <a:buNone/>
            </a:pPr>
            <a:endParaRPr lang="en-US" altLang="zh-TW" sz="3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90000"/>
              </a:lnSpc>
              <a:buClr>
                <a:srgbClr val="4D4D4D"/>
              </a:buClr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採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預約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教學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協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請電聯研究</a:t>
            </a:r>
            <a:r>
              <a:rPr lang="zh-TW" altLang="en-US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部分機</a:t>
            </a:r>
            <a:r>
              <a:rPr lang="en-US" altLang="zh-TW" sz="3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13110)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7026" y="75932"/>
            <a:ext cx="8229600" cy="73089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研究部行政服務項目</a:t>
            </a:r>
            <a:endParaRPr lang="zh-TW" altLang="en-US" b="1" dirty="0">
              <a:solidFill>
                <a:srgbClr val="000066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94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4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Q&amp;A</a:t>
            </a:r>
            <a:endParaRPr lang="en-US" altLang="zh-TW" sz="4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23528" y="0"/>
            <a:ext cx="8229600" cy="8572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00FF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您一定要</a:t>
            </a:r>
            <a:r>
              <a:rPr lang="zh-TW" altLang="en-US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先知道</a:t>
            </a:r>
            <a:r>
              <a:rPr lang="zh-TW" altLang="en-US" b="1" dirty="0" smtClean="0">
                <a:solidFill>
                  <a:srgbClr val="0000FF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的事</a:t>
            </a:r>
            <a:r>
              <a:rPr lang="en-US" altLang="zh-TW" b="1" dirty="0" smtClean="0">
                <a:solidFill>
                  <a:srgbClr val="0000FF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27597196"/>
              </p:ext>
            </p:extLst>
          </p:nvPr>
        </p:nvGraphicFramePr>
        <p:xfrm>
          <a:off x="323529" y="857251"/>
          <a:ext cx="8480503" cy="402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0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65524013"/>
              </p:ext>
            </p:extLst>
          </p:nvPr>
        </p:nvGraphicFramePr>
        <p:xfrm>
          <a:off x="323528" y="519522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424593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樣張如下：</a:t>
            </a:r>
            <a:endParaRPr kumimoji="1" lang="zh-TW" altLang="en-US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908" y="135640"/>
            <a:ext cx="8229600" cy="585329"/>
          </a:xfrm>
        </p:spPr>
        <p:txBody>
          <a:bodyPr/>
          <a:lstStyle/>
          <a:p>
            <a:pPr algn="l"/>
            <a:r>
              <a:rPr lang="en-US" altLang="zh-TW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3200" dirty="0" smtClean="0"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年度院內計畫核定清單暨經費編列明細表</a:t>
            </a:r>
            <a:endParaRPr lang="zh-TW" altLang="en-US" sz="3200" dirty="0"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21" y="633071"/>
            <a:ext cx="5031948" cy="44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2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125840"/>
            <a:ext cx="8229600" cy="551168"/>
          </a:xfrm>
        </p:spPr>
        <p:txBody>
          <a:bodyPr/>
          <a:lstStyle/>
          <a:p>
            <a:pPr algn="l"/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範例</a:t>
            </a:r>
            <a:r>
              <a:rPr lang="en-US" altLang="zh-TW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：國科會</a:t>
            </a:r>
            <a:r>
              <a:rPr lang="en-US" altLang="zh-TW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原科技部</a:t>
            </a:r>
            <a:r>
              <a:rPr lang="en-US" altLang="zh-TW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sz="3600" dirty="0" smtClean="0">
                <a:latin typeface="Georgia" panose="02040502050405020303" pitchFamily="18" charset="0"/>
                <a:ea typeface="微軟正黑體" panose="020B0604030504040204" pitchFamily="34" charset="-120"/>
              </a:rPr>
              <a:t>核定清單</a:t>
            </a:r>
            <a:endParaRPr lang="zh-TW" altLang="en-US" sz="3600" dirty="0">
              <a:latin typeface="Georgia" panose="020405020504050203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5" y="757593"/>
            <a:ext cx="7487638" cy="415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6186" y="179602"/>
            <a:ext cx="1915625" cy="435860"/>
          </a:xfrm>
        </p:spPr>
        <p:txBody>
          <a:bodyPr/>
          <a:lstStyle/>
          <a:p>
            <a:pPr algn="l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經費編列表：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21" y="83242"/>
            <a:ext cx="4902532" cy="494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0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4" y="4052757"/>
            <a:ext cx="62769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449312" y="40314"/>
            <a:ext cx="8229600" cy="80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zh-TW" altLang="en-US" kern="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您要</a:t>
            </a:r>
            <a:r>
              <a:rPr lang="zh-TW" altLang="en-US" b="1" u="sng" kern="0" dirty="0" smtClean="0">
                <a:solidFill>
                  <a:srgbClr val="FF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先做</a:t>
            </a:r>
            <a:r>
              <a:rPr lang="zh-TW" altLang="en-US" kern="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的事</a:t>
            </a:r>
            <a:r>
              <a:rPr lang="en-US" altLang="zh-TW" kern="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en-US" b="1" kern="0" dirty="0" smtClean="0">
                <a:solidFill>
                  <a:srgbClr val="0000CC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申請權限</a:t>
            </a:r>
            <a:r>
              <a:rPr lang="en-US" altLang="zh-TW" sz="2800" kern="0" dirty="0" smtClean="0">
                <a:solidFill>
                  <a:srgbClr val="000000"/>
                </a:solidFill>
                <a:latin typeface="Georgia" panose="02040502050405020303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(2/2)</a:t>
            </a:r>
            <a:endParaRPr lang="zh-TW" altLang="en-US" sz="2800" kern="0" dirty="0">
              <a:solidFill>
                <a:srgbClr val="000000"/>
              </a:solidFill>
              <a:latin typeface="Georgia" panose="02040502050405020303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27846126"/>
              </p:ext>
            </p:extLst>
          </p:nvPr>
        </p:nvGraphicFramePr>
        <p:xfrm>
          <a:off x="143509" y="893428"/>
          <a:ext cx="8856984" cy="310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78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1492</Words>
  <Application>Microsoft Office PowerPoint</Application>
  <PresentationFormat>如螢幕大小 (16:9)</PresentationFormat>
  <Paragraphs>226</Paragraphs>
  <Slides>39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39</vt:i4>
      </vt:variant>
    </vt:vector>
  </HeadingPairs>
  <TitlesOfParts>
    <vt:vector size="50" baseType="lpstr">
      <vt:lpstr>Meiryo UI</vt:lpstr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Wingdings</vt:lpstr>
      <vt:lpstr>Office 佈景主題</vt:lpstr>
      <vt:lpstr>預設簡報設計</vt:lpstr>
      <vt:lpstr>PowerPoint 簡報</vt:lpstr>
      <vt:lpstr>報告大綱</vt:lpstr>
      <vt:lpstr>一、您要先知道/先做的事</vt:lpstr>
      <vt:lpstr>PowerPoint 簡報</vt:lpstr>
      <vt:lpstr>PowerPoint 簡報</vt:lpstr>
      <vt:lpstr>112年度院內計畫核定清單暨經費編列明細表</vt:lpstr>
      <vt:lpstr>範例2：國科會(原科技部)核定清單</vt:lpstr>
      <vt:lpstr>經費編列表：</vt:lpstr>
      <vt:lpstr>PowerPoint 簡報</vt:lpstr>
      <vt:lpstr>採購系統權限說明(1/2)</vt:lpstr>
      <vt:lpstr>採購系統權限說明(2/2)</vt:lpstr>
      <vt:lpstr>基本工資及臨時工時薪新規定</vt:lpstr>
      <vt:lpstr>PowerPoint 簡報</vt:lpstr>
      <vt:lpstr>PowerPoint 簡報</vt:lpstr>
      <vt:lpstr>計畫執行各項作業類別之時程說明 </vt:lpstr>
      <vt:lpstr>計畫執行每月例行作業及時程說明</vt:lpstr>
      <vt:lpstr>計畫相關作業系統時程說明</vt:lpstr>
      <vt:lpstr>PowerPoint 簡報</vt:lpstr>
      <vt:lpstr>專任人員年獎作業(1/2)</vt:lpstr>
      <vt:lpstr>專任人員年獎作業(2/2)</vt:lpstr>
      <vt:lpstr>核銷憑證以「季」作為核銷期限 </vt:lpstr>
      <vt:lpstr>PowerPoint 簡報</vt:lpstr>
      <vt:lpstr>其他注意事項說明 </vt:lpstr>
      <vt:lpstr>計畫受試者相關費用說明(1/2)</vt:lpstr>
      <vt:lpstr>計畫受試者相關費用說明(2/2)</vt:lpstr>
      <vt:lpstr>專業協助費核銷作業說明(1/2)</vt:lpstr>
      <vt:lpstr>專業協助費核銷作業說明(2/2)</vt:lpstr>
      <vt:lpstr>影印費核銷說明</vt:lpstr>
      <vt:lpstr>PowerPoint 簡報</vt:lpstr>
      <vt:lpstr>PowerPoint 簡報</vt:lpstr>
      <vt:lpstr>PowerPoint 簡報</vt:lpstr>
      <vt:lpstr>格式範例：</vt:lpstr>
      <vt:lpstr>核銷範例：</vt:lpstr>
      <vt:lpstr>PowerPoint 簡報</vt:lpstr>
      <vt:lpstr>操作簡報及表單常駐研究部網頁</vt:lpstr>
      <vt:lpstr>PowerPoint 簡報</vt:lpstr>
      <vt:lpstr>計畫相關業務承辦人</vt:lpstr>
      <vt:lpstr>研究部行政服務項目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</dc:creator>
  <cp:lastModifiedBy>hp</cp:lastModifiedBy>
  <cp:revision>145</cp:revision>
  <cp:lastPrinted>2021-01-14T03:55:36Z</cp:lastPrinted>
  <dcterms:created xsi:type="dcterms:W3CDTF">2021-01-06T03:14:00Z</dcterms:created>
  <dcterms:modified xsi:type="dcterms:W3CDTF">2023-04-26T03:06:30Z</dcterms:modified>
</cp:coreProperties>
</file>