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8"/>
  </p:notesMasterIdLst>
  <p:handoutMasterIdLst>
    <p:handoutMasterId r:id="rId49"/>
  </p:handoutMasterIdLst>
  <p:sldIdLst>
    <p:sldId id="257" r:id="rId3"/>
    <p:sldId id="259" r:id="rId4"/>
    <p:sldId id="292" r:id="rId5"/>
    <p:sldId id="280" r:id="rId6"/>
    <p:sldId id="279" r:id="rId7"/>
    <p:sldId id="283" r:id="rId8"/>
    <p:sldId id="282" r:id="rId9"/>
    <p:sldId id="284" r:id="rId10"/>
    <p:sldId id="275" r:id="rId11"/>
    <p:sldId id="301" r:id="rId12"/>
    <p:sldId id="274" r:id="rId13"/>
    <p:sldId id="290" r:id="rId14"/>
    <p:sldId id="311" r:id="rId15"/>
    <p:sldId id="288" r:id="rId16"/>
    <p:sldId id="305" r:id="rId17"/>
    <p:sldId id="306" r:id="rId18"/>
    <p:sldId id="308" r:id="rId19"/>
    <p:sldId id="309" r:id="rId20"/>
    <p:sldId id="307" r:id="rId21"/>
    <p:sldId id="314" r:id="rId22"/>
    <p:sldId id="321" r:id="rId23"/>
    <p:sldId id="316" r:id="rId24"/>
    <p:sldId id="317" r:id="rId25"/>
    <p:sldId id="293" r:id="rId26"/>
    <p:sldId id="273" r:id="rId27"/>
    <p:sldId id="289" r:id="rId28"/>
    <p:sldId id="277" r:id="rId29"/>
    <p:sldId id="272" r:id="rId30"/>
    <p:sldId id="304" r:id="rId31"/>
    <p:sldId id="262" r:id="rId32"/>
    <p:sldId id="294" r:id="rId33"/>
    <p:sldId id="281" r:id="rId34"/>
    <p:sldId id="296" r:id="rId35"/>
    <p:sldId id="303" r:id="rId36"/>
    <p:sldId id="297" r:id="rId37"/>
    <p:sldId id="298" r:id="rId38"/>
    <p:sldId id="299" r:id="rId39"/>
    <p:sldId id="287" r:id="rId40"/>
    <p:sldId id="324" r:id="rId41"/>
    <p:sldId id="322" r:id="rId42"/>
    <p:sldId id="263" r:id="rId43"/>
    <p:sldId id="300" r:id="rId44"/>
    <p:sldId id="268" r:id="rId45"/>
    <p:sldId id="302" r:id="rId46"/>
    <p:sldId id="265" r:id="rId47"/>
  </p:sldIdLst>
  <p:sldSz cx="9144000" cy="5143500" type="screen16x9"/>
  <p:notesSz cx="6797675" cy="99266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0066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93D81CF-94F2-401A-BA57-92F5A7B2D0C5}" styleName="中等深淺樣式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中等深淺樣式 1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0" d="100"/>
          <a:sy n="140" d="100"/>
        </p:scale>
        <p:origin x="-720" y="-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224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viewProps" Target="viewProps.xml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327120-1FB1-49F1-93A7-4899AF5B8DA0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F0630F10-FF87-492D-8345-C2FCFE9B8B8E}">
      <dgm:prSet phldrT="[文字]"/>
      <dgm:spPr/>
      <dgm:t>
        <a:bodyPr/>
        <a:lstStyle/>
        <a:p>
          <a:r>
            <a:rPr lang="en-US" altLang="zh-TW" b="1" dirty="0" smtClean="0">
              <a:latin typeface="Georgia" panose="02040502050405020303" pitchFamily="18" charset="0"/>
              <a:ea typeface="微軟正黑體" panose="020B0604030504040204" pitchFamily="34" charset="-120"/>
              <a:cs typeface="Times New Roman" panose="02020603050405020304" pitchFamily="18" charset="0"/>
            </a:rPr>
            <a:t>(1)</a:t>
          </a:r>
          <a:r>
            <a:rPr lang="zh-TW" altLang="en-US" b="1" dirty="0" smtClean="0">
              <a:latin typeface="Georgia" panose="02040502050405020303" pitchFamily="18" charset="0"/>
              <a:ea typeface="微軟正黑體" panose="020B0604030504040204" pitchFamily="34" charset="-120"/>
              <a:cs typeface="Times New Roman" panose="02020603050405020304" pitchFamily="18" charset="0"/>
            </a:rPr>
            <a:t>負責</a:t>
          </a:r>
          <a:r>
            <a:rPr lang="en-US" altLang="zh-TW" b="1" dirty="0" smtClean="0">
              <a:latin typeface="Georgia" panose="02040502050405020303" pitchFamily="18" charset="0"/>
              <a:ea typeface="微軟正黑體" panose="020B0604030504040204" pitchFamily="34" charset="-120"/>
              <a:cs typeface="Times New Roman" panose="02020603050405020304" pitchFamily="18" charset="0"/>
            </a:rPr>
            <a:t>PI</a:t>
          </a:r>
          <a:r>
            <a:rPr lang="zh-TW" altLang="en-US" b="1" dirty="0" smtClean="0">
              <a:latin typeface="Georgia" panose="02040502050405020303" pitchFamily="18" charset="0"/>
              <a:ea typeface="微軟正黑體" panose="020B0604030504040204" pitchFamily="34" charset="-120"/>
              <a:cs typeface="Times New Roman" panose="02020603050405020304" pitchFamily="18" charset="0"/>
            </a:rPr>
            <a:t>項下何種計畫？</a:t>
          </a:r>
          <a:endParaRPr lang="zh-TW" altLang="en-US" dirty="0">
            <a:latin typeface="Georgia" panose="02040502050405020303" pitchFamily="18" charset="0"/>
            <a:ea typeface="微軟正黑體" panose="020B0604030504040204" pitchFamily="34" charset="-120"/>
            <a:cs typeface="Times New Roman" panose="02020603050405020304" pitchFamily="18" charset="0"/>
          </a:endParaRPr>
        </a:p>
      </dgm:t>
    </dgm:pt>
    <dgm:pt modelId="{BFD2BDBC-B15D-4038-BD95-ABB0A08E7807}" type="parTrans" cxnId="{D3871BF8-0B9A-4D1F-9E02-E20CC49B0F9B}">
      <dgm:prSet/>
      <dgm:spPr/>
      <dgm:t>
        <a:bodyPr/>
        <a:lstStyle/>
        <a:p>
          <a:endParaRPr lang="zh-TW" altLang="en-US">
            <a:latin typeface="Georgia" panose="02040502050405020303" pitchFamily="18" charset="0"/>
            <a:ea typeface="微軟正黑體" panose="020B0604030504040204" pitchFamily="34" charset="-120"/>
            <a:cs typeface="Times New Roman" panose="02020603050405020304" pitchFamily="18" charset="0"/>
          </a:endParaRPr>
        </a:p>
      </dgm:t>
    </dgm:pt>
    <dgm:pt modelId="{0F1FAF7E-DC1C-488C-8480-D40B0A8527F2}" type="sibTrans" cxnId="{D3871BF8-0B9A-4D1F-9E02-E20CC49B0F9B}">
      <dgm:prSet/>
      <dgm:spPr/>
      <dgm:t>
        <a:bodyPr/>
        <a:lstStyle/>
        <a:p>
          <a:endParaRPr lang="zh-TW" altLang="en-US">
            <a:latin typeface="Georgia" panose="02040502050405020303" pitchFamily="18" charset="0"/>
            <a:ea typeface="微軟正黑體" panose="020B0604030504040204" pitchFamily="34" charset="-120"/>
            <a:cs typeface="Times New Roman" panose="02020603050405020304" pitchFamily="18" charset="0"/>
          </a:endParaRPr>
        </a:p>
      </dgm:t>
    </dgm:pt>
    <dgm:pt modelId="{43C37D76-427C-4F65-8044-9CE47ADDF765}">
      <dgm:prSet phldrT="[文字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zh-TW" altLang="en-US" b="1" dirty="0" smtClean="0">
              <a:solidFill>
                <a:srgbClr val="7030A0"/>
              </a:solidFill>
              <a:latin typeface="Georgia" panose="02040502050405020303" pitchFamily="18" charset="0"/>
              <a:ea typeface="微軟正黑體" panose="020B0604030504040204" pitchFamily="34" charset="-120"/>
              <a:cs typeface="Times New Roman" panose="02020603050405020304" pitchFamily="18" charset="0"/>
            </a:rPr>
            <a:t>院內</a:t>
          </a:r>
          <a:r>
            <a:rPr lang="en-US" altLang="zh-TW" b="1" dirty="0" smtClean="0">
              <a:solidFill>
                <a:srgbClr val="000066"/>
              </a:solidFill>
              <a:latin typeface="Georgia" panose="02040502050405020303" pitchFamily="18" charset="0"/>
              <a:ea typeface="微軟正黑體" panose="020B0604030504040204" pitchFamily="34" charset="-120"/>
              <a:cs typeface="Times New Roman" panose="02020603050405020304" pitchFamily="18" charset="0"/>
            </a:rPr>
            <a:t>/</a:t>
          </a:r>
          <a:r>
            <a:rPr lang="zh-TW" altLang="en-US" b="1" dirty="0" smtClean="0">
              <a:solidFill>
                <a:srgbClr val="002060"/>
              </a:solidFill>
              <a:latin typeface="Georgia" panose="02040502050405020303" pitchFamily="18" charset="0"/>
              <a:ea typeface="微軟正黑體" panose="020B0604030504040204" pitchFamily="34" charset="-120"/>
              <a:cs typeface="Times New Roman" panose="02020603050405020304" pitchFamily="18" charset="0"/>
            </a:rPr>
            <a:t>法人</a:t>
          </a:r>
          <a:endParaRPr lang="zh-TW" altLang="en-US" b="1" dirty="0">
            <a:solidFill>
              <a:srgbClr val="002060"/>
            </a:solidFill>
            <a:latin typeface="Georgia" panose="02040502050405020303" pitchFamily="18" charset="0"/>
            <a:ea typeface="微軟正黑體" panose="020B0604030504040204" pitchFamily="34" charset="-120"/>
            <a:cs typeface="Times New Roman" panose="02020603050405020304" pitchFamily="18" charset="0"/>
          </a:endParaRPr>
        </a:p>
      </dgm:t>
    </dgm:pt>
    <dgm:pt modelId="{ECACDA54-7417-41E8-829C-67DC7818DA2A}" type="parTrans" cxnId="{4C8C4EDB-7291-4C5A-9A7C-0917530B851A}">
      <dgm:prSet/>
      <dgm:spPr/>
      <dgm:t>
        <a:bodyPr/>
        <a:lstStyle/>
        <a:p>
          <a:endParaRPr lang="zh-TW" altLang="en-US">
            <a:latin typeface="Georgia" panose="02040502050405020303" pitchFamily="18" charset="0"/>
            <a:ea typeface="微軟正黑體" panose="020B0604030504040204" pitchFamily="34" charset="-120"/>
            <a:cs typeface="Times New Roman" panose="02020603050405020304" pitchFamily="18" charset="0"/>
          </a:endParaRPr>
        </a:p>
      </dgm:t>
    </dgm:pt>
    <dgm:pt modelId="{B9EDAD41-39F2-4CA7-885C-D61E540B1E6F}" type="sibTrans" cxnId="{4C8C4EDB-7291-4C5A-9A7C-0917530B851A}">
      <dgm:prSet/>
      <dgm:spPr/>
      <dgm:t>
        <a:bodyPr/>
        <a:lstStyle/>
        <a:p>
          <a:endParaRPr lang="zh-TW" altLang="en-US">
            <a:latin typeface="Georgia" panose="02040502050405020303" pitchFamily="18" charset="0"/>
            <a:ea typeface="微軟正黑體" panose="020B0604030504040204" pitchFamily="34" charset="-120"/>
            <a:cs typeface="Times New Roman" panose="02020603050405020304" pitchFamily="18" charset="0"/>
          </a:endParaRPr>
        </a:p>
      </dgm:t>
    </dgm:pt>
    <dgm:pt modelId="{DAD365AD-C364-48D9-A0BE-6A81E6870691}">
      <dgm:prSet phldrT="[文字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altLang="zh-TW" sz="4000" b="1" dirty="0" smtClean="0">
              <a:solidFill>
                <a:srgbClr val="7030A0"/>
              </a:solidFill>
              <a:latin typeface="Georgia" panose="02040502050405020303" pitchFamily="18" charset="0"/>
              <a:ea typeface="微軟正黑體" panose="020B0604030504040204" pitchFamily="34" charset="-120"/>
              <a:cs typeface="Times New Roman" panose="02020603050405020304" pitchFamily="18" charset="0"/>
            </a:rPr>
            <a:t>TCRD-</a:t>
          </a:r>
          <a:endParaRPr lang="zh-TW" altLang="en-US" sz="4000" b="1" dirty="0">
            <a:solidFill>
              <a:srgbClr val="7030A0"/>
            </a:solidFill>
            <a:latin typeface="Georgia" panose="02040502050405020303" pitchFamily="18" charset="0"/>
            <a:ea typeface="微軟正黑體" panose="020B0604030504040204" pitchFamily="34" charset="-120"/>
            <a:cs typeface="Times New Roman" panose="02020603050405020304" pitchFamily="18" charset="0"/>
          </a:endParaRPr>
        </a:p>
      </dgm:t>
    </dgm:pt>
    <dgm:pt modelId="{A4FAAB30-08AB-4702-A8E6-EA5AD6DB59C0}" type="parTrans" cxnId="{DF73AE3C-FCBA-470C-A011-07521D73F9F2}">
      <dgm:prSet/>
      <dgm:spPr/>
      <dgm:t>
        <a:bodyPr/>
        <a:lstStyle/>
        <a:p>
          <a:endParaRPr lang="zh-TW" altLang="en-US">
            <a:latin typeface="Georgia" panose="02040502050405020303" pitchFamily="18" charset="0"/>
            <a:ea typeface="微軟正黑體" panose="020B0604030504040204" pitchFamily="34" charset="-120"/>
            <a:cs typeface="Times New Roman" panose="02020603050405020304" pitchFamily="18" charset="0"/>
          </a:endParaRPr>
        </a:p>
      </dgm:t>
    </dgm:pt>
    <dgm:pt modelId="{01B90B8D-9D9A-4E31-AFDE-7933939146DB}" type="sibTrans" cxnId="{DF73AE3C-FCBA-470C-A011-07521D73F9F2}">
      <dgm:prSet/>
      <dgm:spPr/>
      <dgm:t>
        <a:bodyPr/>
        <a:lstStyle/>
        <a:p>
          <a:endParaRPr lang="zh-TW" altLang="en-US">
            <a:latin typeface="Georgia" panose="02040502050405020303" pitchFamily="18" charset="0"/>
            <a:ea typeface="微軟正黑體" panose="020B0604030504040204" pitchFamily="34" charset="-120"/>
            <a:cs typeface="Times New Roman" panose="02020603050405020304" pitchFamily="18" charset="0"/>
          </a:endParaRPr>
        </a:p>
      </dgm:t>
    </dgm:pt>
    <dgm:pt modelId="{4ACCFFE6-8FE9-4DE4-B024-8F1DB8B5111C}">
      <dgm:prSet phldrT="[文字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altLang="zh-TW" sz="3600" b="1" dirty="0" smtClean="0">
              <a:solidFill>
                <a:srgbClr val="002060"/>
              </a:solidFill>
              <a:latin typeface="Georgia" panose="02040502050405020303" pitchFamily="18" charset="0"/>
              <a:ea typeface="微軟正黑體" panose="020B0604030504040204" pitchFamily="34" charset="-120"/>
              <a:cs typeface="Times New Roman" panose="02020603050405020304" pitchFamily="18" charset="0"/>
            </a:rPr>
            <a:t>TCMF-</a:t>
          </a:r>
        </a:p>
        <a:p>
          <a:r>
            <a:rPr lang="en-US" altLang="zh-TW" sz="3600" b="1" dirty="0" smtClean="0">
              <a:solidFill>
                <a:srgbClr val="002060"/>
              </a:solidFill>
              <a:latin typeface="Georgia" panose="02040502050405020303" pitchFamily="18" charset="0"/>
              <a:ea typeface="微軟正黑體" panose="020B0604030504040204" pitchFamily="34" charset="-120"/>
              <a:cs typeface="Times New Roman" panose="02020603050405020304" pitchFamily="18" charset="0"/>
            </a:rPr>
            <a:t>TCMMP-</a:t>
          </a:r>
          <a:endParaRPr lang="zh-TW" altLang="en-US" sz="3600" b="1" dirty="0">
            <a:solidFill>
              <a:srgbClr val="002060"/>
            </a:solidFill>
            <a:latin typeface="Georgia" panose="02040502050405020303" pitchFamily="18" charset="0"/>
            <a:ea typeface="微軟正黑體" panose="020B0604030504040204" pitchFamily="34" charset="-120"/>
            <a:cs typeface="Times New Roman" panose="02020603050405020304" pitchFamily="18" charset="0"/>
          </a:endParaRPr>
        </a:p>
      </dgm:t>
    </dgm:pt>
    <dgm:pt modelId="{90640141-A327-4188-AACC-5CF49959B752}" type="parTrans" cxnId="{A6778578-4C13-4BB1-AE9E-401351F3D462}">
      <dgm:prSet/>
      <dgm:spPr/>
      <dgm:t>
        <a:bodyPr/>
        <a:lstStyle/>
        <a:p>
          <a:endParaRPr lang="zh-TW" altLang="en-US">
            <a:latin typeface="Georgia" panose="02040502050405020303" pitchFamily="18" charset="0"/>
            <a:ea typeface="微軟正黑體" panose="020B0604030504040204" pitchFamily="34" charset="-120"/>
            <a:cs typeface="Times New Roman" panose="02020603050405020304" pitchFamily="18" charset="0"/>
          </a:endParaRPr>
        </a:p>
      </dgm:t>
    </dgm:pt>
    <dgm:pt modelId="{365AAADF-F412-483B-A65A-CE4F3BB8B453}" type="sibTrans" cxnId="{A6778578-4C13-4BB1-AE9E-401351F3D462}">
      <dgm:prSet/>
      <dgm:spPr/>
      <dgm:t>
        <a:bodyPr/>
        <a:lstStyle/>
        <a:p>
          <a:endParaRPr lang="zh-TW" altLang="en-US">
            <a:latin typeface="Georgia" panose="02040502050405020303" pitchFamily="18" charset="0"/>
            <a:ea typeface="微軟正黑體" panose="020B0604030504040204" pitchFamily="34" charset="-120"/>
            <a:cs typeface="Times New Roman" panose="02020603050405020304" pitchFamily="18" charset="0"/>
          </a:endParaRPr>
        </a:p>
      </dgm:t>
    </dgm:pt>
    <dgm:pt modelId="{82EE81DE-BDF3-4A35-8489-2CFBB11D6A33}">
      <dgm:prSet phldrT="[文字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zh-TW" altLang="en-US" b="1" u="sng" dirty="0" smtClean="0">
              <a:solidFill>
                <a:srgbClr val="C00000"/>
              </a:solidFill>
              <a:latin typeface="Georgia" panose="02040502050405020303" pitchFamily="18" charset="0"/>
              <a:ea typeface="微軟正黑體" panose="020B0604030504040204" pitchFamily="34" charset="-120"/>
              <a:cs typeface="Times New Roman" panose="02020603050405020304" pitchFamily="18" charset="0"/>
            </a:rPr>
            <a:t>院外</a:t>
          </a:r>
          <a:r>
            <a:rPr lang="en-US" altLang="zh-TW" b="1" dirty="0" smtClean="0">
              <a:solidFill>
                <a:srgbClr val="000066"/>
              </a:solidFill>
              <a:latin typeface="Georgia" panose="02040502050405020303" pitchFamily="18" charset="0"/>
              <a:ea typeface="微軟正黑體" panose="020B0604030504040204" pitchFamily="34" charset="-120"/>
              <a:cs typeface="Times New Roman" panose="02020603050405020304" pitchFamily="18" charset="0"/>
            </a:rPr>
            <a:t>/</a:t>
          </a:r>
          <a:r>
            <a:rPr lang="zh-TW" altLang="en-US" b="1" dirty="0" smtClean="0">
              <a:solidFill>
                <a:srgbClr val="0000CC"/>
              </a:solidFill>
              <a:latin typeface="Georgia" panose="02040502050405020303" pitchFamily="18" charset="0"/>
              <a:ea typeface="微軟正黑體" panose="020B0604030504040204" pitchFamily="34" charset="-120"/>
              <a:cs typeface="Times New Roman" panose="02020603050405020304" pitchFamily="18" charset="0"/>
            </a:rPr>
            <a:t>專款</a:t>
          </a:r>
          <a:endParaRPr lang="en-US" altLang="zh-TW" b="1" dirty="0" smtClean="0">
            <a:solidFill>
              <a:srgbClr val="0000CC"/>
            </a:solidFill>
            <a:latin typeface="Georgia" panose="02040502050405020303" pitchFamily="18" charset="0"/>
            <a:ea typeface="微軟正黑體" panose="020B0604030504040204" pitchFamily="34" charset="-120"/>
            <a:cs typeface="Times New Roman" panose="02020603050405020304" pitchFamily="18" charset="0"/>
          </a:endParaRPr>
        </a:p>
      </dgm:t>
    </dgm:pt>
    <dgm:pt modelId="{5AB36FD9-F4F7-4A05-BFDB-BA470D417887}" type="parTrans" cxnId="{9FA84DB9-AE3D-49BE-943E-70A7406C3A62}">
      <dgm:prSet/>
      <dgm:spPr/>
      <dgm:t>
        <a:bodyPr/>
        <a:lstStyle/>
        <a:p>
          <a:endParaRPr lang="zh-TW" altLang="en-US">
            <a:latin typeface="Georgia" panose="02040502050405020303" pitchFamily="18" charset="0"/>
            <a:ea typeface="微軟正黑體" panose="020B0604030504040204" pitchFamily="34" charset="-120"/>
            <a:cs typeface="Times New Roman" panose="02020603050405020304" pitchFamily="18" charset="0"/>
          </a:endParaRPr>
        </a:p>
      </dgm:t>
    </dgm:pt>
    <dgm:pt modelId="{FC1539BA-2C49-41A4-BF35-DD2179EBF2A0}" type="sibTrans" cxnId="{9FA84DB9-AE3D-49BE-943E-70A7406C3A62}">
      <dgm:prSet/>
      <dgm:spPr/>
      <dgm:t>
        <a:bodyPr/>
        <a:lstStyle/>
        <a:p>
          <a:endParaRPr lang="zh-TW" altLang="en-US">
            <a:latin typeface="Georgia" panose="02040502050405020303" pitchFamily="18" charset="0"/>
            <a:ea typeface="微軟正黑體" panose="020B0604030504040204" pitchFamily="34" charset="-120"/>
            <a:cs typeface="Times New Roman" panose="02020603050405020304" pitchFamily="18" charset="0"/>
          </a:endParaRPr>
        </a:p>
      </dgm:t>
    </dgm:pt>
    <dgm:pt modelId="{041726A4-FF5D-4AD6-AA8C-84ECB0B8970D}">
      <dgm:prSet phldrT="[文字]" custT="1"/>
      <dgm:spPr>
        <a:solidFill>
          <a:schemeClr val="accent1">
            <a:lumMod val="20000"/>
            <a:lumOff val="80000"/>
          </a:schemeClr>
        </a:solidFill>
      </dgm:spPr>
      <dgm:t>
        <a:bodyPr anchor="b"/>
        <a:lstStyle/>
        <a:p>
          <a:pPr>
            <a:lnSpc>
              <a:spcPct val="50000"/>
            </a:lnSpc>
          </a:pPr>
          <a:r>
            <a:rPr lang="en-US" altLang="zh-TW" sz="3200" b="1" dirty="0" smtClean="0">
              <a:solidFill>
                <a:srgbClr val="C00000"/>
              </a:solidFill>
              <a:latin typeface="Georgia" panose="02040502050405020303" pitchFamily="18" charset="0"/>
              <a:ea typeface="微軟正黑體" panose="020B0604030504040204" pitchFamily="34" charset="-120"/>
              <a:cs typeface="Times New Roman" panose="02020603050405020304" pitchFamily="18" charset="0"/>
            </a:rPr>
            <a:t>MOST/NSTC</a:t>
          </a:r>
        </a:p>
        <a:p>
          <a:pPr>
            <a:lnSpc>
              <a:spcPct val="50000"/>
            </a:lnSpc>
          </a:pPr>
          <a:r>
            <a:rPr lang="en-US" altLang="zh-TW" sz="3200" b="1" dirty="0" smtClean="0">
              <a:solidFill>
                <a:srgbClr val="C00000"/>
              </a:solidFill>
              <a:latin typeface="Georgia" panose="02040502050405020303" pitchFamily="18" charset="0"/>
              <a:ea typeface="微軟正黑體" panose="020B0604030504040204" pitchFamily="34" charset="-120"/>
              <a:cs typeface="Times New Roman" panose="02020603050405020304" pitchFamily="18" charset="0"/>
            </a:rPr>
            <a:t>NHRI/</a:t>
          </a:r>
          <a:r>
            <a:rPr lang="en-US" altLang="zh-TW" sz="3200" b="1" dirty="0" smtClean="0">
              <a:solidFill>
                <a:srgbClr val="0000CC"/>
              </a:solidFill>
              <a:latin typeface="Georgia" panose="02040502050405020303" pitchFamily="18" charset="0"/>
              <a:ea typeface="微軟正黑體" panose="020B0604030504040204" pitchFamily="34" charset="-120"/>
              <a:cs typeface="Times New Roman" panose="02020603050405020304" pitchFamily="18" charset="0"/>
            </a:rPr>
            <a:t>IMAR-</a:t>
          </a:r>
          <a:endParaRPr lang="zh-TW" altLang="en-US" sz="3200" b="1" dirty="0">
            <a:solidFill>
              <a:srgbClr val="0000CC"/>
            </a:solidFill>
            <a:latin typeface="Georgia" panose="02040502050405020303" pitchFamily="18" charset="0"/>
            <a:ea typeface="微軟正黑體" panose="020B0604030504040204" pitchFamily="34" charset="-120"/>
            <a:cs typeface="Times New Roman" panose="02020603050405020304" pitchFamily="18" charset="0"/>
          </a:endParaRPr>
        </a:p>
      </dgm:t>
    </dgm:pt>
    <dgm:pt modelId="{8B970187-37FE-4D5B-8924-4266272675C6}" type="parTrans" cxnId="{93D4BE48-B6DF-461D-820D-21949592DD35}">
      <dgm:prSet/>
      <dgm:spPr/>
      <dgm:t>
        <a:bodyPr/>
        <a:lstStyle/>
        <a:p>
          <a:endParaRPr lang="zh-TW" altLang="en-US">
            <a:latin typeface="Georgia" panose="02040502050405020303" pitchFamily="18" charset="0"/>
            <a:ea typeface="微軟正黑體" panose="020B0604030504040204" pitchFamily="34" charset="-120"/>
            <a:cs typeface="Times New Roman" panose="02020603050405020304" pitchFamily="18" charset="0"/>
          </a:endParaRPr>
        </a:p>
      </dgm:t>
    </dgm:pt>
    <dgm:pt modelId="{B2431A51-42F1-4330-AB68-FF0C0429C59C}" type="sibTrans" cxnId="{93D4BE48-B6DF-461D-820D-21949592DD35}">
      <dgm:prSet/>
      <dgm:spPr/>
      <dgm:t>
        <a:bodyPr/>
        <a:lstStyle/>
        <a:p>
          <a:endParaRPr lang="zh-TW" altLang="en-US">
            <a:latin typeface="Georgia" panose="02040502050405020303" pitchFamily="18" charset="0"/>
            <a:ea typeface="微軟正黑體" panose="020B0604030504040204" pitchFamily="34" charset="-120"/>
            <a:cs typeface="Times New Roman" panose="02020603050405020304" pitchFamily="18" charset="0"/>
          </a:endParaRPr>
        </a:p>
      </dgm:t>
    </dgm:pt>
    <dgm:pt modelId="{5850B799-5DA4-4E5B-A3CF-C891D469FF7E}" type="pres">
      <dgm:prSet presAssocID="{A2327120-1FB1-49F1-93A7-4899AF5B8DA0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84C5F9B6-A423-46F2-8AD7-859964DB504E}" type="pres">
      <dgm:prSet presAssocID="{F0630F10-FF87-492D-8345-C2FCFE9B8B8E}" presName="vertOne" presStyleCnt="0"/>
      <dgm:spPr/>
    </dgm:pt>
    <dgm:pt modelId="{D8679149-A29C-4446-89B2-CDC48DCEEE23}" type="pres">
      <dgm:prSet presAssocID="{F0630F10-FF87-492D-8345-C2FCFE9B8B8E}" presName="txOne" presStyleLbl="node0" presStyleIdx="0" presStyleCnt="1" custScaleY="79387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C6B4C067-2B71-4F59-992E-434B84F94D69}" type="pres">
      <dgm:prSet presAssocID="{F0630F10-FF87-492D-8345-C2FCFE9B8B8E}" presName="parTransOne" presStyleCnt="0"/>
      <dgm:spPr/>
    </dgm:pt>
    <dgm:pt modelId="{692484B8-F30F-4D7F-9A1C-9C37FF2EA0BA}" type="pres">
      <dgm:prSet presAssocID="{F0630F10-FF87-492D-8345-C2FCFE9B8B8E}" presName="horzOne" presStyleCnt="0"/>
      <dgm:spPr/>
    </dgm:pt>
    <dgm:pt modelId="{D534C12A-347F-4018-8559-C4AC2911C62B}" type="pres">
      <dgm:prSet presAssocID="{43C37D76-427C-4F65-8044-9CE47ADDF765}" presName="vertTwo" presStyleCnt="0"/>
      <dgm:spPr/>
    </dgm:pt>
    <dgm:pt modelId="{25588CD3-FDAD-4929-A166-063BC19BCB01}" type="pres">
      <dgm:prSet presAssocID="{43C37D76-427C-4F65-8044-9CE47ADDF765}" presName="txTwo" presStyleLbl="node2" presStyleIdx="0" presStyleCnt="2" custScaleX="99086" custScaleY="81748" custLinFactNeighborX="-8910" custLinFactNeighborY="8056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ADAD6686-26CF-4398-B82E-6006F63D81B8}" type="pres">
      <dgm:prSet presAssocID="{43C37D76-427C-4F65-8044-9CE47ADDF765}" presName="parTransTwo" presStyleCnt="0"/>
      <dgm:spPr/>
    </dgm:pt>
    <dgm:pt modelId="{DEEC3026-7F47-4B84-87B0-A0C2C14D186B}" type="pres">
      <dgm:prSet presAssocID="{43C37D76-427C-4F65-8044-9CE47ADDF765}" presName="horzTwo" presStyleCnt="0"/>
      <dgm:spPr/>
    </dgm:pt>
    <dgm:pt modelId="{3102DED4-FB63-47C0-983C-B7277FDA02C8}" type="pres">
      <dgm:prSet presAssocID="{DAD365AD-C364-48D9-A0BE-6A81E6870691}" presName="vertThree" presStyleCnt="0"/>
      <dgm:spPr/>
    </dgm:pt>
    <dgm:pt modelId="{4FBF11EE-FB88-4B1C-AEC7-2D4878A88A8E}" type="pres">
      <dgm:prSet presAssocID="{DAD365AD-C364-48D9-A0BE-6A81E6870691}" presName="txThree" presStyleLbl="node3" presStyleIdx="0" presStyleCnt="3" custScaleX="68017" custScaleY="94608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DD15B04C-49FE-490E-9509-DC1534BBDD0A}" type="pres">
      <dgm:prSet presAssocID="{DAD365AD-C364-48D9-A0BE-6A81E6870691}" presName="horzThree" presStyleCnt="0"/>
      <dgm:spPr/>
    </dgm:pt>
    <dgm:pt modelId="{CCC21768-7EB6-4553-89A2-A5E58D76FD99}" type="pres">
      <dgm:prSet presAssocID="{01B90B8D-9D9A-4E31-AFDE-7933939146DB}" presName="sibSpaceThree" presStyleCnt="0"/>
      <dgm:spPr/>
    </dgm:pt>
    <dgm:pt modelId="{876BC315-89C4-4E8C-8B81-BEFA9104DBD6}" type="pres">
      <dgm:prSet presAssocID="{4ACCFFE6-8FE9-4DE4-B024-8F1DB8B5111C}" presName="vertThree" presStyleCnt="0"/>
      <dgm:spPr/>
    </dgm:pt>
    <dgm:pt modelId="{E7733795-D18D-4327-9B78-E56EC5EAA605}" type="pres">
      <dgm:prSet presAssocID="{4ACCFFE6-8FE9-4DE4-B024-8F1DB8B5111C}" presName="txThree" presStyleLbl="node3" presStyleIdx="1" presStyleCnt="3" custScaleX="84110" custScaleY="9047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84D2E559-0D5D-465A-B3A1-91FE4E9FE301}" type="pres">
      <dgm:prSet presAssocID="{4ACCFFE6-8FE9-4DE4-B024-8F1DB8B5111C}" presName="horzThree" presStyleCnt="0"/>
      <dgm:spPr/>
    </dgm:pt>
    <dgm:pt modelId="{ED8DC7CD-8065-4F71-8BE6-5AAC7FE4D891}" type="pres">
      <dgm:prSet presAssocID="{B9EDAD41-39F2-4CA7-885C-D61E540B1E6F}" presName="sibSpaceTwo" presStyleCnt="0"/>
      <dgm:spPr/>
    </dgm:pt>
    <dgm:pt modelId="{C5549FD8-6703-40B3-9BDB-B522D74A07CB}" type="pres">
      <dgm:prSet presAssocID="{82EE81DE-BDF3-4A35-8489-2CFBB11D6A33}" presName="vertTwo" presStyleCnt="0"/>
      <dgm:spPr/>
    </dgm:pt>
    <dgm:pt modelId="{442A6E49-A6BA-460D-BACE-ADEE5E5F0194}" type="pres">
      <dgm:prSet presAssocID="{82EE81DE-BDF3-4A35-8489-2CFBB11D6A33}" presName="txTwo" presStyleLbl="node2" presStyleIdx="1" presStyleCnt="2" custScaleY="78064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59382A6A-10E1-4E4E-B52A-A3EDDF6D0B35}" type="pres">
      <dgm:prSet presAssocID="{82EE81DE-BDF3-4A35-8489-2CFBB11D6A33}" presName="parTransTwo" presStyleCnt="0"/>
      <dgm:spPr/>
    </dgm:pt>
    <dgm:pt modelId="{05A5C8FF-1276-48F7-84C0-9B3CC79AD21B}" type="pres">
      <dgm:prSet presAssocID="{82EE81DE-BDF3-4A35-8489-2CFBB11D6A33}" presName="horzTwo" presStyleCnt="0"/>
      <dgm:spPr/>
    </dgm:pt>
    <dgm:pt modelId="{C9EF6FA5-3002-43FA-8A81-E50454D10F46}" type="pres">
      <dgm:prSet presAssocID="{041726A4-FF5D-4AD6-AA8C-84ECB0B8970D}" presName="vertThree" presStyleCnt="0"/>
      <dgm:spPr/>
    </dgm:pt>
    <dgm:pt modelId="{61F77EDD-B1AD-4A22-B587-AF06E022B1F5}" type="pres">
      <dgm:prSet presAssocID="{041726A4-FF5D-4AD6-AA8C-84ECB0B8970D}" presName="txThree" presStyleLbl="node3" presStyleIdx="2" presStyleCnt="3" custScaleX="105882" custScaleY="8860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067F9170-A691-4441-B0C3-07F29F74A35C}" type="pres">
      <dgm:prSet presAssocID="{041726A4-FF5D-4AD6-AA8C-84ECB0B8970D}" presName="horzThree" presStyleCnt="0"/>
      <dgm:spPr/>
    </dgm:pt>
  </dgm:ptLst>
  <dgm:cxnLst>
    <dgm:cxn modelId="{02E65529-EF47-41BD-8AAB-897513C2ACA3}" type="presOf" srcId="{A2327120-1FB1-49F1-93A7-4899AF5B8DA0}" destId="{5850B799-5DA4-4E5B-A3CF-C891D469FF7E}" srcOrd="0" destOrd="0" presId="urn:microsoft.com/office/officeart/2005/8/layout/hierarchy4"/>
    <dgm:cxn modelId="{1FB6A13F-C140-4FAB-AD81-A2D9CBC143EC}" type="presOf" srcId="{DAD365AD-C364-48D9-A0BE-6A81E6870691}" destId="{4FBF11EE-FB88-4B1C-AEC7-2D4878A88A8E}" srcOrd="0" destOrd="0" presId="urn:microsoft.com/office/officeart/2005/8/layout/hierarchy4"/>
    <dgm:cxn modelId="{93D4BE48-B6DF-461D-820D-21949592DD35}" srcId="{82EE81DE-BDF3-4A35-8489-2CFBB11D6A33}" destId="{041726A4-FF5D-4AD6-AA8C-84ECB0B8970D}" srcOrd="0" destOrd="0" parTransId="{8B970187-37FE-4D5B-8924-4266272675C6}" sibTransId="{B2431A51-42F1-4330-AB68-FF0C0429C59C}"/>
    <dgm:cxn modelId="{3D0D6632-23FE-4016-AC21-CA2C28F8AF73}" type="presOf" srcId="{43C37D76-427C-4F65-8044-9CE47ADDF765}" destId="{25588CD3-FDAD-4929-A166-063BC19BCB01}" srcOrd="0" destOrd="0" presId="urn:microsoft.com/office/officeart/2005/8/layout/hierarchy4"/>
    <dgm:cxn modelId="{4C8C4EDB-7291-4C5A-9A7C-0917530B851A}" srcId="{F0630F10-FF87-492D-8345-C2FCFE9B8B8E}" destId="{43C37D76-427C-4F65-8044-9CE47ADDF765}" srcOrd="0" destOrd="0" parTransId="{ECACDA54-7417-41E8-829C-67DC7818DA2A}" sibTransId="{B9EDAD41-39F2-4CA7-885C-D61E540B1E6F}"/>
    <dgm:cxn modelId="{D6CA4FDA-2B92-4792-B219-4CBBC9C1BEBE}" type="presOf" srcId="{F0630F10-FF87-492D-8345-C2FCFE9B8B8E}" destId="{D8679149-A29C-4446-89B2-CDC48DCEEE23}" srcOrd="0" destOrd="0" presId="urn:microsoft.com/office/officeart/2005/8/layout/hierarchy4"/>
    <dgm:cxn modelId="{4D85B853-8116-40BF-85F9-FA609AC788D0}" type="presOf" srcId="{82EE81DE-BDF3-4A35-8489-2CFBB11D6A33}" destId="{442A6E49-A6BA-460D-BACE-ADEE5E5F0194}" srcOrd="0" destOrd="0" presId="urn:microsoft.com/office/officeart/2005/8/layout/hierarchy4"/>
    <dgm:cxn modelId="{DF73AE3C-FCBA-470C-A011-07521D73F9F2}" srcId="{43C37D76-427C-4F65-8044-9CE47ADDF765}" destId="{DAD365AD-C364-48D9-A0BE-6A81E6870691}" srcOrd="0" destOrd="0" parTransId="{A4FAAB30-08AB-4702-A8E6-EA5AD6DB59C0}" sibTransId="{01B90B8D-9D9A-4E31-AFDE-7933939146DB}"/>
    <dgm:cxn modelId="{6C8C2A77-228B-4A6A-9F72-7690118C28BE}" type="presOf" srcId="{4ACCFFE6-8FE9-4DE4-B024-8F1DB8B5111C}" destId="{E7733795-D18D-4327-9B78-E56EC5EAA605}" srcOrd="0" destOrd="0" presId="urn:microsoft.com/office/officeart/2005/8/layout/hierarchy4"/>
    <dgm:cxn modelId="{9FA84DB9-AE3D-49BE-943E-70A7406C3A62}" srcId="{F0630F10-FF87-492D-8345-C2FCFE9B8B8E}" destId="{82EE81DE-BDF3-4A35-8489-2CFBB11D6A33}" srcOrd="1" destOrd="0" parTransId="{5AB36FD9-F4F7-4A05-BFDB-BA470D417887}" sibTransId="{FC1539BA-2C49-41A4-BF35-DD2179EBF2A0}"/>
    <dgm:cxn modelId="{A6778578-4C13-4BB1-AE9E-401351F3D462}" srcId="{43C37D76-427C-4F65-8044-9CE47ADDF765}" destId="{4ACCFFE6-8FE9-4DE4-B024-8F1DB8B5111C}" srcOrd="1" destOrd="0" parTransId="{90640141-A327-4188-AACC-5CF49959B752}" sibTransId="{365AAADF-F412-483B-A65A-CE4F3BB8B453}"/>
    <dgm:cxn modelId="{D3871BF8-0B9A-4D1F-9E02-E20CC49B0F9B}" srcId="{A2327120-1FB1-49F1-93A7-4899AF5B8DA0}" destId="{F0630F10-FF87-492D-8345-C2FCFE9B8B8E}" srcOrd="0" destOrd="0" parTransId="{BFD2BDBC-B15D-4038-BD95-ABB0A08E7807}" sibTransId="{0F1FAF7E-DC1C-488C-8480-D40B0A8527F2}"/>
    <dgm:cxn modelId="{C6935EC1-68EB-4DC8-8B5F-633E0088B7DA}" type="presOf" srcId="{041726A4-FF5D-4AD6-AA8C-84ECB0B8970D}" destId="{61F77EDD-B1AD-4A22-B587-AF06E022B1F5}" srcOrd="0" destOrd="0" presId="urn:microsoft.com/office/officeart/2005/8/layout/hierarchy4"/>
    <dgm:cxn modelId="{ED4247A7-A643-4455-B3A2-2E01736A6C7C}" type="presParOf" srcId="{5850B799-5DA4-4E5B-A3CF-C891D469FF7E}" destId="{84C5F9B6-A423-46F2-8AD7-859964DB504E}" srcOrd="0" destOrd="0" presId="urn:microsoft.com/office/officeart/2005/8/layout/hierarchy4"/>
    <dgm:cxn modelId="{E0FC0618-93C5-4F29-A059-9D70868EBD77}" type="presParOf" srcId="{84C5F9B6-A423-46F2-8AD7-859964DB504E}" destId="{D8679149-A29C-4446-89B2-CDC48DCEEE23}" srcOrd="0" destOrd="0" presId="urn:microsoft.com/office/officeart/2005/8/layout/hierarchy4"/>
    <dgm:cxn modelId="{A89AACC5-762D-49A1-8664-62033909293D}" type="presParOf" srcId="{84C5F9B6-A423-46F2-8AD7-859964DB504E}" destId="{C6B4C067-2B71-4F59-992E-434B84F94D69}" srcOrd="1" destOrd="0" presId="urn:microsoft.com/office/officeart/2005/8/layout/hierarchy4"/>
    <dgm:cxn modelId="{007D2378-A187-40FA-9A00-431B36016F5E}" type="presParOf" srcId="{84C5F9B6-A423-46F2-8AD7-859964DB504E}" destId="{692484B8-F30F-4D7F-9A1C-9C37FF2EA0BA}" srcOrd="2" destOrd="0" presId="urn:microsoft.com/office/officeart/2005/8/layout/hierarchy4"/>
    <dgm:cxn modelId="{15B856AB-DA8D-4597-AA84-1582DF1CC06A}" type="presParOf" srcId="{692484B8-F30F-4D7F-9A1C-9C37FF2EA0BA}" destId="{D534C12A-347F-4018-8559-C4AC2911C62B}" srcOrd="0" destOrd="0" presId="urn:microsoft.com/office/officeart/2005/8/layout/hierarchy4"/>
    <dgm:cxn modelId="{578C67C3-37E5-4F21-B62E-6FE40A495244}" type="presParOf" srcId="{D534C12A-347F-4018-8559-C4AC2911C62B}" destId="{25588CD3-FDAD-4929-A166-063BC19BCB01}" srcOrd="0" destOrd="0" presId="urn:microsoft.com/office/officeart/2005/8/layout/hierarchy4"/>
    <dgm:cxn modelId="{3089340A-32CA-46B9-8D3B-7D6AD5063B6F}" type="presParOf" srcId="{D534C12A-347F-4018-8559-C4AC2911C62B}" destId="{ADAD6686-26CF-4398-B82E-6006F63D81B8}" srcOrd="1" destOrd="0" presId="urn:microsoft.com/office/officeart/2005/8/layout/hierarchy4"/>
    <dgm:cxn modelId="{A4326D82-631A-49DA-98A6-EEE3E508E6BA}" type="presParOf" srcId="{D534C12A-347F-4018-8559-C4AC2911C62B}" destId="{DEEC3026-7F47-4B84-87B0-A0C2C14D186B}" srcOrd="2" destOrd="0" presId="urn:microsoft.com/office/officeart/2005/8/layout/hierarchy4"/>
    <dgm:cxn modelId="{B432B998-14E3-46B6-9A6F-30ED4B45CB06}" type="presParOf" srcId="{DEEC3026-7F47-4B84-87B0-A0C2C14D186B}" destId="{3102DED4-FB63-47C0-983C-B7277FDA02C8}" srcOrd="0" destOrd="0" presId="urn:microsoft.com/office/officeart/2005/8/layout/hierarchy4"/>
    <dgm:cxn modelId="{1299C244-7761-4224-9625-E1D8B2D29A3F}" type="presParOf" srcId="{3102DED4-FB63-47C0-983C-B7277FDA02C8}" destId="{4FBF11EE-FB88-4B1C-AEC7-2D4878A88A8E}" srcOrd="0" destOrd="0" presId="urn:microsoft.com/office/officeart/2005/8/layout/hierarchy4"/>
    <dgm:cxn modelId="{BD4C1F46-A60B-4809-9C8D-86516D14647E}" type="presParOf" srcId="{3102DED4-FB63-47C0-983C-B7277FDA02C8}" destId="{DD15B04C-49FE-490E-9509-DC1534BBDD0A}" srcOrd="1" destOrd="0" presId="urn:microsoft.com/office/officeart/2005/8/layout/hierarchy4"/>
    <dgm:cxn modelId="{1AD0ACC7-1B57-4769-8144-C272DC147F89}" type="presParOf" srcId="{DEEC3026-7F47-4B84-87B0-A0C2C14D186B}" destId="{CCC21768-7EB6-4553-89A2-A5E58D76FD99}" srcOrd="1" destOrd="0" presId="urn:microsoft.com/office/officeart/2005/8/layout/hierarchy4"/>
    <dgm:cxn modelId="{4AFC4C00-4CE1-4A6C-8C90-11DE610D8CED}" type="presParOf" srcId="{DEEC3026-7F47-4B84-87B0-A0C2C14D186B}" destId="{876BC315-89C4-4E8C-8B81-BEFA9104DBD6}" srcOrd="2" destOrd="0" presId="urn:microsoft.com/office/officeart/2005/8/layout/hierarchy4"/>
    <dgm:cxn modelId="{587FEB08-6EB5-4249-AF64-4BD2EE38ADD8}" type="presParOf" srcId="{876BC315-89C4-4E8C-8B81-BEFA9104DBD6}" destId="{E7733795-D18D-4327-9B78-E56EC5EAA605}" srcOrd="0" destOrd="0" presId="urn:microsoft.com/office/officeart/2005/8/layout/hierarchy4"/>
    <dgm:cxn modelId="{EEF06C99-C201-442B-9A7C-9953A52A71D5}" type="presParOf" srcId="{876BC315-89C4-4E8C-8B81-BEFA9104DBD6}" destId="{84D2E559-0D5D-465A-B3A1-91FE4E9FE301}" srcOrd="1" destOrd="0" presId="urn:microsoft.com/office/officeart/2005/8/layout/hierarchy4"/>
    <dgm:cxn modelId="{8762E9FB-5B7F-43DB-A236-7BEE0A1B201A}" type="presParOf" srcId="{692484B8-F30F-4D7F-9A1C-9C37FF2EA0BA}" destId="{ED8DC7CD-8065-4F71-8BE6-5AAC7FE4D891}" srcOrd="1" destOrd="0" presId="urn:microsoft.com/office/officeart/2005/8/layout/hierarchy4"/>
    <dgm:cxn modelId="{BB59D606-99D6-42C7-88C3-4CBC1CC9694D}" type="presParOf" srcId="{692484B8-F30F-4D7F-9A1C-9C37FF2EA0BA}" destId="{C5549FD8-6703-40B3-9BDB-B522D74A07CB}" srcOrd="2" destOrd="0" presId="urn:microsoft.com/office/officeart/2005/8/layout/hierarchy4"/>
    <dgm:cxn modelId="{B1560527-063F-482D-B713-F25C339FA4FB}" type="presParOf" srcId="{C5549FD8-6703-40B3-9BDB-B522D74A07CB}" destId="{442A6E49-A6BA-460D-BACE-ADEE5E5F0194}" srcOrd="0" destOrd="0" presId="urn:microsoft.com/office/officeart/2005/8/layout/hierarchy4"/>
    <dgm:cxn modelId="{E30D707D-8BF8-4031-9DDE-EBFD244B4FC0}" type="presParOf" srcId="{C5549FD8-6703-40B3-9BDB-B522D74A07CB}" destId="{59382A6A-10E1-4E4E-B52A-A3EDDF6D0B35}" srcOrd="1" destOrd="0" presId="urn:microsoft.com/office/officeart/2005/8/layout/hierarchy4"/>
    <dgm:cxn modelId="{AFD786E2-1752-4F31-9B92-41617ADF71D3}" type="presParOf" srcId="{C5549FD8-6703-40B3-9BDB-B522D74A07CB}" destId="{05A5C8FF-1276-48F7-84C0-9B3CC79AD21B}" srcOrd="2" destOrd="0" presId="urn:microsoft.com/office/officeart/2005/8/layout/hierarchy4"/>
    <dgm:cxn modelId="{9F104199-7301-4340-9404-9C4FAB264AE2}" type="presParOf" srcId="{05A5C8FF-1276-48F7-84C0-9B3CC79AD21B}" destId="{C9EF6FA5-3002-43FA-8A81-E50454D10F46}" srcOrd="0" destOrd="0" presId="urn:microsoft.com/office/officeart/2005/8/layout/hierarchy4"/>
    <dgm:cxn modelId="{BA1DEECD-81B8-4A87-AC47-684CEA850DCF}" type="presParOf" srcId="{C9EF6FA5-3002-43FA-8A81-E50454D10F46}" destId="{61F77EDD-B1AD-4A22-B587-AF06E022B1F5}" srcOrd="0" destOrd="0" presId="urn:microsoft.com/office/officeart/2005/8/layout/hierarchy4"/>
    <dgm:cxn modelId="{1364E0DF-3FCD-424B-A54F-7FD4E981C38B}" type="presParOf" srcId="{C9EF6FA5-3002-43FA-8A81-E50454D10F46}" destId="{067F9170-A691-4441-B0C3-07F29F74A35C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031B304-EDB5-4425-8DF3-8D749E1281FA}" type="doc">
      <dgm:prSet loTypeId="urn:microsoft.com/office/officeart/2005/8/layout/process4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zh-TW" altLang="en-US"/>
        </a:p>
      </dgm:t>
    </dgm:pt>
    <dgm:pt modelId="{150BBF5A-A863-4931-8F95-CDCC63E0A8F0}">
      <dgm:prSet phldrT="[文字]" custT="1"/>
      <dgm:spPr/>
      <dgm:t>
        <a:bodyPr/>
        <a:lstStyle/>
        <a:p>
          <a:pPr algn="l"/>
          <a:r>
            <a:rPr lang="en-US" altLang="zh-TW" sz="4400" b="1" dirty="0" smtClean="0">
              <a:latin typeface="Georgia" panose="02040502050405020303" pitchFamily="18" charset="0"/>
              <a:ea typeface="微軟正黑體" panose="020B0604030504040204" pitchFamily="34" charset="-120"/>
              <a:cs typeface="Times New Roman" panose="02020603050405020304" pitchFamily="18" charset="0"/>
            </a:rPr>
            <a:t>(2)</a:t>
          </a:r>
          <a:r>
            <a:rPr lang="zh-TW" altLang="en-US" sz="4400" b="1" dirty="0" smtClean="0">
              <a:latin typeface="Georgia" panose="02040502050405020303" pitchFamily="18" charset="0"/>
              <a:ea typeface="微軟正黑體" panose="020B0604030504040204" pitchFamily="34" charset="-120"/>
              <a:cs typeface="Times New Roman" panose="02020603050405020304" pitchFamily="18" charset="0"/>
            </a:rPr>
            <a:t>應備有的文件</a:t>
          </a:r>
          <a:endParaRPr lang="zh-TW" altLang="en-US" sz="4400" b="1" dirty="0">
            <a:latin typeface="Georgia" panose="02040502050405020303" pitchFamily="18" charset="0"/>
            <a:ea typeface="微軟正黑體" panose="020B0604030504040204" pitchFamily="34" charset="-120"/>
            <a:cs typeface="Times New Roman" panose="02020603050405020304" pitchFamily="18" charset="0"/>
          </a:endParaRPr>
        </a:p>
      </dgm:t>
    </dgm:pt>
    <dgm:pt modelId="{2E932C30-7922-4340-AE95-7418BDE55BDA}" type="parTrans" cxnId="{C68EA402-A9B9-4BAC-A0BB-C7286308DB35}">
      <dgm:prSet/>
      <dgm:spPr/>
      <dgm:t>
        <a:bodyPr/>
        <a:lstStyle/>
        <a:p>
          <a:endParaRPr lang="zh-TW" altLang="en-US" sz="3200">
            <a:solidFill>
              <a:schemeClr val="tx1"/>
            </a:solidFill>
            <a:latin typeface="Georgia" panose="02040502050405020303" pitchFamily="18" charset="0"/>
            <a:ea typeface="微軟正黑體" panose="020B0604030504040204" pitchFamily="34" charset="-120"/>
          </a:endParaRPr>
        </a:p>
      </dgm:t>
    </dgm:pt>
    <dgm:pt modelId="{7EB05958-8553-440F-8ABC-032C23247625}" type="sibTrans" cxnId="{C68EA402-A9B9-4BAC-A0BB-C7286308DB35}">
      <dgm:prSet/>
      <dgm:spPr/>
      <dgm:t>
        <a:bodyPr/>
        <a:lstStyle/>
        <a:p>
          <a:endParaRPr lang="zh-TW" altLang="en-US" sz="3200">
            <a:solidFill>
              <a:schemeClr val="tx1"/>
            </a:solidFill>
            <a:latin typeface="Georgia" panose="02040502050405020303" pitchFamily="18" charset="0"/>
            <a:ea typeface="微軟正黑體" panose="020B0604030504040204" pitchFamily="34" charset="-120"/>
          </a:endParaRPr>
        </a:p>
      </dgm:t>
    </dgm:pt>
    <dgm:pt modelId="{F445AED3-6699-49FF-966C-56B515BBB7E4}">
      <dgm:prSet phldrT="[文字]"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zh-TW" altLang="en-US" sz="3600" b="1" dirty="0" smtClean="0">
              <a:latin typeface="Georgia" panose="02040502050405020303" pitchFamily="18" charset="0"/>
              <a:ea typeface="微軟正黑體" panose="020B0604030504040204" pitchFamily="34" charset="-120"/>
            </a:rPr>
            <a:t>①計畫核定清單</a:t>
          </a:r>
          <a:endParaRPr lang="zh-TW" altLang="en-US" sz="3600" b="1" dirty="0">
            <a:latin typeface="Georgia" panose="02040502050405020303" pitchFamily="18" charset="0"/>
            <a:ea typeface="微軟正黑體" panose="020B0604030504040204" pitchFamily="34" charset="-120"/>
          </a:endParaRPr>
        </a:p>
      </dgm:t>
    </dgm:pt>
    <dgm:pt modelId="{34B03874-3029-4E00-8880-B15E595AC8DE}" type="parTrans" cxnId="{63E7854B-F8F5-471E-B922-D4F315738B58}">
      <dgm:prSet/>
      <dgm:spPr/>
      <dgm:t>
        <a:bodyPr/>
        <a:lstStyle/>
        <a:p>
          <a:endParaRPr lang="zh-TW" altLang="en-US" sz="3200">
            <a:solidFill>
              <a:schemeClr val="tx1"/>
            </a:solidFill>
            <a:latin typeface="Georgia" panose="02040502050405020303" pitchFamily="18" charset="0"/>
            <a:ea typeface="微軟正黑體" panose="020B0604030504040204" pitchFamily="34" charset="-120"/>
          </a:endParaRPr>
        </a:p>
      </dgm:t>
    </dgm:pt>
    <dgm:pt modelId="{92AD2666-7146-408B-A4D0-64653B390A7E}" type="sibTrans" cxnId="{63E7854B-F8F5-471E-B922-D4F315738B58}">
      <dgm:prSet/>
      <dgm:spPr/>
      <dgm:t>
        <a:bodyPr/>
        <a:lstStyle/>
        <a:p>
          <a:endParaRPr lang="zh-TW" altLang="en-US" sz="3200">
            <a:solidFill>
              <a:schemeClr val="tx1"/>
            </a:solidFill>
            <a:latin typeface="Georgia" panose="02040502050405020303" pitchFamily="18" charset="0"/>
            <a:ea typeface="微軟正黑體" panose="020B0604030504040204" pitchFamily="34" charset="-120"/>
          </a:endParaRPr>
        </a:p>
      </dgm:t>
    </dgm:pt>
    <dgm:pt modelId="{B32E6209-8660-49A4-84E2-775A0479019C}">
      <dgm:prSet phldrT="[文字]" custT="1"/>
      <dgm:spPr>
        <a:solidFill>
          <a:schemeClr val="bg1">
            <a:alpha val="90000"/>
          </a:schemeClr>
        </a:solidFill>
      </dgm:spPr>
      <dgm:t>
        <a:bodyPr anchor="ctr"/>
        <a:lstStyle/>
        <a:p>
          <a:pPr>
            <a:lnSpc>
              <a:spcPct val="30000"/>
            </a:lnSpc>
          </a:pPr>
          <a:r>
            <a:rPr lang="zh-TW" altLang="en-US" sz="3600" b="1" dirty="0" smtClean="0">
              <a:latin typeface="Georgia" panose="02040502050405020303" pitchFamily="18" charset="0"/>
              <a:ea typeface="微軟正黑體" panose="020B0604030504040204" pitchFamily="34" charset="-120"/>
            </a:rPr>
            <a:t>②經費編列明細表</a:t>
          </a:r>
          <a:endParaRPr lang="en-US" altLang="zh-TW" sz="3600" b="1" dirty="0" smtClean="0">
            <a:latin typeface="Georgia" panose="02040502050405020303" pitchFamily="18" charset="0"/>
            <a:ea typeface="微軟正黑體" panose="020B0604030504040204" pitchFamily="34" charset="-120"/>
          </a:endParaRPr>
        </a:p>
        <a:p>
          <a:pPr>
            <a:lnSpc>
              <a:spcPct val="30000"/>
            </a:lnSpc>
          </a:pPr>
          <a:r>
            <a:rPr lang="en-US" altLang="zh-TW" sz="2000" dirty="0" smtClean="0">
              <a:latin typeface="Georgia" panose="02040502050405020303" pitchFamily="18" charset="0"/>
              <a:ea typeface="微軟正黑體" panose="020B0604030504040204" pitchFamily="34" charset="-120"/>
            </a:rPr>
            <a:t>(</a:t>
          </a:r>
          <a:r>
            <a:rPr lang="zh-TW" altLang="en-US" sz="2000" dirty="0" smtClean="0">
              <a:latin typeface="Georgia" panose="02040502050405020303" pitchFamily="18" charset="0"/>
              <a:ea typeface="微軟正黑體" panose="020B0604030504040204" pitchFamily="34" charset="-120"/>
            </a:rPr>
            <a:t>國科會計畫可參閱計畫書；</a:t>
          </a:r>
          <a:endParaRPr lang="en-US" altLang="zh-TW" sz="2000" dirty="0" smtClean="0">
            <a:latin typeface="Georgia" panose="02040502050405020303" pitchFamily="18" charset="0"/>
            <a:ea typeface="微軟正黑體" panose="020B0604030504040204" pitchFamily="34" charset="-120"/>
          </a:endParaRPr>
        </a:p>
        <a:p>
          <a:pPr>
            <a:lnSpc>
              <a:spcPct val="30000"/>
            </a:lnSpc>
          </a:pPr>
          <a:r>
            <a:rPr lang="zh-TW" altLang="en-US" sz="2000" dirty="0" smtClean="0">
              <a:latin typeface="Georgia" panose="02040502050405020303" pitchFamily="18" charset="0"/>
              <a:ea typeface="微軟正黑體" panose="020B0604030504040204" pitchFamily="34" charset="-120"/>
            </a:rPr>
            <a:t>國衛院計畫可參閱經費需求表</a:t>
          </a:r>
          <a:r>
            <a:rPr lang="en-US" altLang="zh-TW" sz="2000" dirty="0" smtClean="0">
              <a:latin typeface="Georgia" panose="02040502050405020303" pitchFamily="18" charset="0"/>
              <a:ea typeface="微軟正黑體" panose="020B0604030504040204" pitchFamily="34" charset="-120"/>
            </a:rPr>
            <a:t>)</a:t>
          </a:r>
          <a:endParaRPr lang="zh-TW" altLang="en-US" sz="2000" dirty="0">
            <a:latin typeface="Georgia" panose="02040502050405020303" pitchFamily="18" charset="0"/>
            <a:ea typeface="微軟正黑體" panose="020B0604030504040204" pitchFamily="34" charset="-120"/>
          </a:endParaRPr>
        </a:p>
      </dgm:t>
    </dgm:pt>
    <dgm:pt modelId="{9D5A1D6A-B32A-40CA-AA29-11AC015CBFEC}" type="parTrans" cxnId="{27ADC433-6623-436E-B4D5-D55E536CC9DB}">
      <dgm:prSet/>
      <dgm:spPr/>
      <dgm:t>
        <a:bodyPr/>
        <a:lstStyle/>
        <a:p>
          <a:endParaRPr lang="zh-TW" altLang="en-US" sz="3200">
            <a:solidFill>
              <a:schemeClr val="tx1"/>
            </a:solidFill>
            <a:latin typeface="Georgia" panose="02040502050405020303" pitchFamily="18" charset="0"/>
            <a:ea typeface="微軟正黑體" panose="020B0604030504040204" pitchFamily="34" charset="-120"/>
          </a:endParaRPr>
        </a:p>
      </dgm:t>
    </dgm:pt>
    <dgm:pt modelId="{1A576E8B-3CC8-488B-A44A-D13B7DBA00CF}" type="sibTrans" cxnId="{27ADC433-6623-436E-B4D5-D55E536CC9DB}">
      <dgm:prSet/>
      <dgm:spPr/>
      <dgm:t>
        <a:bodyPr/>
        <a:lstStyle/>
        <a:p>
          <a:endParaRPr lang="zh-TW" altLang="en-US" sz="3200">
            <a:solidFill>
              <a:schemeClr val="tx1"/>
            </a:solidFill>
            <a:latin typeface="Georgia" panose="02040502050405020303" pitchFamily="18" charset="0"/>
            <a:ea typeface="微軟正黑體" panose="020B0604030504040204" pitchFamily="34" charset="-120"/>
          </a:endParaRPr>
        </a:p>
      </dgm:t>
    </dgm:pt>
    <dgm:pt modelId="{4B0B47B0-3137-4873-B556-20B6222C89A9}" type="pres">
      <dgm:prSet presAssocID="{B031B304-EDB5-4425-8DF3-8D749E1281F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B1E7A9D2-344E-4517-9B09-B5665850C5DD}" type="pres">
      <dgm:prSet presAssocID="{150BBF5A-A863-4931-8F95-CDCC63E0A8F0}" presName="boxAndChildren" presStyleCnt="0"/>
      <dgm:spPr/>
      <dgm:t>
        <a:bodyPr/>
        <a:lstStyle/>
        <a:p>
          <a:endParaRPr lang="zh-TW" altLang="en-US"/>
        </a:p>
      </dgm:t>
    </dgm:pt>
    <dgm:pt modelId="{E9B0758F-2887-4122-953B-FB437DED9B7A}" type="pres">
      <dgm:prSet presAssocID="{150BBF5A-A863-4931-8F95-CDCC63E0A8F0}" presName="parentTextBox" presStyleLbl="node1" presStyleIdx="0" presStyleCnt="1"/>
      <dgm:spPr/>
      <dgm:t>
        <a:bodyPr/>
        <a:lstStyle/>
        <a:p>
          <a:endParaRPr lang="zh-TW" altLang="en-US"/>
        </a:p>
      </dgm:t>
    </dgm:pt>
    <dgm:pt modelId="{BB682DF3-9D30-4ED9-9264-DE99AB7ECB05}" type="pres">
      <dgm:prSet presAssocID="{150BBF5A-A863-4931-8F95-CDCC63E0A8F0}" presName="entireBox" presStyleLbl="node1" presStyleIdx="0" presStyleCnt="1"/>
      <dgm:spPr/>
      <dgm:t>
        <a:bodyPr/>
        <a:lstStyle/>
        <a:p>
          <a:endParaRPr lang="zh-TW" altLang="en-US"/>
        </a:p>
      </dgm:t>
    </dgm:pt>
    <dgm:pt modelId="{F6D9546E-1687-4252-A64D-63306D0FFFBF}" type="pres">
      <dgm:prSet presAssocID="{150BBF5A-A863-4931-8F95-CDCC63E0A8F0}" presName="descendantBox" presStyleCnt="0"/>
      <dgm:spPr/>
      <dgm:t>
        <a:bodyPr/>
        <a:lstStyle/>
        <a:p>
          <a:endParaRPr lang="zh-TW" altLang="en-US"/>
        </a:p>
      </dgm:t>
    </dgm:pt>
    <dgm:pt modelId="{872741C5-EC32-44FF-9667-EE365DB4C12C}" type="pres">
      <dgm:prSet presAssocID="{F445AED3-6699-49FF-966C-56B515BBB7E4}" presName="childTextBox" presStyleLbl="fgAccFollowNode1" presStyleIdx="0" presStyleCnt="2" custScaleX="106977" custScaleY="120692" custLinFactNeighborX="-38" custLinFactNeighborY="5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0952FFF-E88D-4667-9FCE-8ACBAD24C451}" type="pres">
      <dgm:prSet presAssocID="{B32E6209-8660-49A4-84E2-775A0479019C}" presName="childTextBox" presStyleLbl="fgAccFollowNode1" presStyleIdx="1" presStyleCnt="2" custScaleX="130809" custScaleY="122147" custLinFactNeighborY="376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27ADC433-6623-436E-B4D5-D55E536CC9DB}" srcId="{150BBF5A-A863-4931-8F95-CDCC63E0A8F0}" destId="{B32E6209-8660-49A4-84E2-775A0479019C}" srcOrd="1" destOrd="0" parTransId="{9D5A1D6A-B32A-40CA-AA29-11AC015CBFEC}" sibTransId="{1A576E8B-3CC8-488B-A44A-D13B7DBA00CF}"/>
    <dgm:cxn modelId="{63E7854B-F8F5-471E-B922-D4F315738B58}" srcId="{150BBF5A-A863-4931-8F95-CDCC63E0A8F0}" destId="{F445AED3-6699-49FF-966C-56B515BBB7E4}" srcOrd="0" destOrd="0" parTransId="{34B03874-3029-4E00-8880-B15E595AC8DE}" sibTransId="{92AD2666-7146-408B-A4D0-64653B390A7E}"/>
    <dgm:cxn modelId="{89DD20A7-9CBB-4A52-872B-D224C2619451}" type="presOf" srcId="{F445AED3-6699-49FF-966C-56B515BBB7E4}" destId="{872741C5-EC32-44FF-9667-EE365DB4C12C}" srcOrd="0" destOrd="0" presId="urn:microsoft.com/office/officeart/2005/8/layout/process4"/>
    <dgm:cxn modelId="{733BE555-BED5-430D-B51C-0D7DA9DA02CD}" type="presOf" srcId="{150BBF5A-A863-4931-8F95-CDCC63E0A8F0}" destId="{E9B0758F-2887-4122-953B-FB437DED9B7A}" srcOrd="0" destOrd="0" presId="urn:microsoft.com/office/officeart/2005/8/layout/process4"/>
    <dgm:cxn modelId="{9AFE24FC-EBFE-4310-BF1A-9E7DED923F32}" type="presOf" srcId="{150BBF5A-A863-4931-8F95-CDCC63E0A8F0}" destId="{BB682DF3-9D30-4ED9-9264-DE99AB7ECB05}" srcOrd="1" destOrd="0" presId="urn:microsoft.com/office/officeart/2005/8/layout/process4"/>
    <dgm:cxn modelId="{C68EA402-A9B9-4BAC-A0BB-C7286308DB35}" srcId="{B031B304-EDB5-4425-8DF3-8D749E1281FA}" destId="{150BBF5A-A863-4931-8F95-CDCC63E0A8F0}" srcOrd="0" destOrd="0" parTransId="{2E932C30-7922-4340-AE95-7418BDE55BDA}" sibTransId="{7EB05958-8553-440F-8ABC-032C23247625}"/>
    <dgm:cxn modelId="{0CB343C4-F03B-44B6-A346-B81F2D2FA74E}" type="presOf" srcId="{B32E6209-8660-49A4-84E2-775A0479019C}" destId="{D0952FFF-E88D-4667-9FCE-8ACBAD24C451}" srcOrd="0" destOrd="0" presId="urn:microsoft.com/office/officeart/2005/8/layout/process4"/>
    <dgm:cxn modelId="{F09DB710-3CDC-48BF-8359-4F3B304E6B8F}" type="presOf" srcId="{B031B304-EDB5-4425-8DF3-8D749E1281FA}" destId="{4B0B47B0-3137-4873-B556-20B6222C89A9}" srcOrd="0" destOrd="0" presId="urn:microsoft.com/office/officeart/2005/8/layout/process4"/>
    <dgm:cxn modelId="{202AA962-9657-4040-B054-059F9E4A5391}" type="presParOf" srcId="{4B0B47B0-3137-4873-B556-20B6222C89A9}" destId="{B1E7A9D2-344E-4517-9B09-B5665850C5DD}" srcOrd="0" destOrd="0" presId="urn:microsoft.com/office/officeart/2005/8/layout/process4"/>
    <dgm:cxn modelId="{E27DD832-9570-4DB6-B47C-0FCBBD68B447}" type="presParOf" srcId="{B1E7A9D2-344E-4517-9B09-B5665850C5DD}" destId="{E9B0758F-2887-4122-953B-FB437DED9B7A}" srcOrd="0" destOrd="0" presId="urn:microsoft.com/office/officeart/2005/8/layout/process4"/>
    <dgm:cxn modelId="{C6EC6C27-8E3D-42F8-AB73-2E107D711A51}" type="presParOf" srcId="{B1E7A9D2-344E-4517-9B09-B5665850C5DD}" destId="{BB682DF3-9D30-4ED9-9264-DE99AB7ECB05}" srcOrd="1" destOrd="0" presId="urn:microsoft.com/office/officeart/2005/8/layout/process4"/>
    <dgm:cxn modelId="{E251BEBF-EAB0-4D39-AC8C-FEBACF6DA064}" type="presParOf" srcId="{B1E7A9D2-344E-4517-9B09-B5665850C5DD}" destId="{F6D9546E-1687-4252-A64D-63306D0FFFBF}" srcOrd="2" destOrd="0" presId="urn:microsoft.com/office/officeart/2005/8/layout/process4"/>
    <dgm:cxn modelId="{DE29FF78-8683-451A-ACA4-633B9BD537D5}" type="presParOf" srcId="{F6D9546E-1687-4252-A64D-63306D0FFFBF}" destId="{872741C5-EC32-44FF-9667-EE365DB4C12C}" srcOrd="0" destOrd="0" presId="urn:microsoft.com/office/officeart/2005/8/layout/process4"/>
    <dgm:cxn modelId="{102CABEE-2BFA-40C9-9BD2-FE80E4BD4ED3}" type="presParOf" srcId="{F6D9546E-1687-4252-A64D-63306D0FFFBF}" destId="{D0952FFF-E88D-4667-9FCE-8ACBAD24C451}" srcOrd="1" destOrd="0" presId="urn:microsoft.com/office/officeart/2005/8/layout/process4"/>
  </dgm:cxnLst>
  <dgm:bg/>
  <dgm:whole>
    <a:ln>
      <a:solidFill>
        <a:schemeClr val="tx1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8303AE6-A0B5-443B-941E-CCF2CF032F1B}" type="doc">
      <dgm:prSet loTypeId="urn:microsoft.com/office/officeart/2005/8/layout/vList5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837584EB-5532-4479-BB21-76C3AAAD1983}">
      <dgm:prSet phldrT="[文字]" custT="1"/>
      <dgm:spPr/>
      <dgm:t>
        <a:bodyPr/>
        <a:lstStyle/>
        <a:p>
          <a:r>
            <a:rPr lang="zh-TW" altLang="en-US" sz="4400" dirty="0" smtClean="0">
              <a:latin typeface="Georgia" panose="02040502050405020303" pitchFamily="18" charset="0"/>
              <a:ea typeface="微軟正黑體" panose="020B0604030504040204" pitchFamily="34" charset="-120"/>
            </a:rPr>
            <a:t>核銷</a:t>
          </a:r>
          <a:r>
            <a:rPr lang="en-US" altLang="zh-TW" sz="4400" dirty="0" smtClean="0">
              <a:latin typeface="Georgia" panose="02040502050405020303" pitchFamily="18" charset="0"/>
              <a:ea typeface="微軟正黑體" panose="020B0604030504040204" pitchFamily="34" charset="-120"/>
            </a:rPr>
            <a:t>/</a:t>
          </a:r>
          <a:r>
            <a:rPr lang="zh-TW" altLang="en-US" sz="4400" dirty="0" smtClean="0">
              <a:latin typeface="Georgia" panose="02040502050405020303" pitchFamily="18" charset="0"/>
              <a:ea typeface="微軟正黑體" panose="020B0604030504040204" pitchFamily="34" charset="-120"/>
            </a:rPr>
            <a:t>採購</a:t>
          </a:r>
          <a:endParaRPr lang="zh-TW" altLang="en-US" sz="4400" dirty="0">
            <a:latin typeface="Georgia" panose="02040502050405020303" pitchFamily="18" charset="0"/>
            <a:ea typeface="微軟正黑體" panose="020B0604030504040204" pitchFamily="34" charset="-120"/>
          </a:endParaRPr>
        </a:p>
      </dgm:t>
    </dgm:pt>
    <dgm:pt modelId="{D3EC5BEA-69D7-4F5B-9FC7-7C4BBB0E4321}" type="parTrans" cxnId="{18719152-F509-4362-80C7-8A9776B25FDA}">
      <dgm:prSet/>
      <dgm:spPr/>
      <dgm:t>
        <a:bodyPr/>
        <a:lstStyle/>
        <a:p>
          <a:endParaRPr lang="zh-TW" altLang="en-US">
            <a:latin typeface="Georgia" panose="02040502050405020303" pitchFamily="18" charset="0"/>
            <a:ea typeface="微軟正黑體" panose="020B0604030504040204" pitchFamily="34" charset="-120"/>
          </a:endParaRPr>
        </a:p>
      </dgm:t>
    </dgm:pt>
    <dgm:pt modelId="{3DD9AC02-C5C8-40FA-9DA0-225BB5FFFC4E}" type="sibTrans" cxnId="{18719152-F509-4362-80C7-8A9776B25FDA}">
      <dgm:prSet/>
      <dgm:spPr/>
      <dgm:t>
        <a:bodyPr/>
        <a:lstStyle/>
        <a:p>
          <a:endParaRPr lang="zh-TW" altLang="en-US">
            <a:latin typeface="Georgia" panose="02040502050405020303" pitchFamily="18" charset="0"/>
            <a:ea typeface="微軟正黑體" panose="020B0604030504040204" pitchFamily="34" charset="-120"/>
          </a:endParaRPr>
        </a:p>
      </dgm:t>
    </dgm:pt>
    <dgm:pt modelId="{552496A9-FF28-486A-8822-4D9FD02821A7}">
      <dgm:prSet phldrT="[文字]" custT="1"/>
      <dgm:spPr/>
      <dgm:t>
        <a:bodyPr/>
        <a:lstStyle/>
        <a:p>
          <a:r>
            <a:rPr lang="zh-TW" altLang="en-US" sz="3200" dirty="0" smtClean="0">
              <a:latin typeface="Georgia" panose="02040502050405020303" pitchFamily="18" charset="0"/>
              <a:ea typeface="微軟正黑體" panose="020B0604030504040204" pitchFamily="34" charset="-120"/>
            </a:rPr>
            <a:t>請依</a:t>
          </a:r>
          <a:r>
            <a:rPr lang="en-US" altLang="zh-TW" sz="3200" dirty="0" smtClean="0">
              <a:latin typeface="Georgia" panose="02040502050405020303" pitchFamily="18" charset="0"/>
              <a:ea typeface="微軟正黑體" panose="020B0604030504040204" pitchFamily="34" charset="-120"/>
            </a:rPr>
            <a:t>【</a:t>
          </a:r>
          <a:r>
            <a:rPr lang="zh-TW" altLang="en-US" sz="3200" b="1" dirty="0" smtClean="0">
              <a:solidFill>
                <a:srgbClr val="0000CC"/>
              </a:solidFill>
              <a:latin typeface="Georgia" panose="02040502050405020303" pitchFamily="18" charset="0"/>
              <a:ea typeface="微軟正黑體" panose="020B0604030504040204" pitchFamily="34" charset="-120"/>
            </a:rPr>
            <a:t>研究部專用系統權限</a:t>
          </a:r>
          <a:r>
            <a:rPr lang="en-US" altLang="zh-TW" sz="3200" dirty="0" smtClean="0">
              <a:latin typeface="Georgia" panose="02040502050405020303" pitchFamily="18" charset="0"/>
              <a:ea typeface="微軟正黑體" panose="020B0604030504040204" pitchFamily="34" charset="-120"/>
            </a:rPr>
            <a:t>】</a:t>
          </a:r>
          <a:r>
            <a:rPr lang="zh-TW" altLang="en-US" sz="3200" dirty="0" smtClean="0">
              <a:latin typeface="Georgia" panose="02040502050405020303" pitchFamily="18" charset="0"/>
              <a:ea typeface="微軟正黑體" panose="020B0604030504040204" pitchFamily="34" charset="-120"/>
            </a:rPr>
            <a:t>方式辦理申請</a:t>
          </a:r>
          <a:endParaRPr lang="zh-TW" altLang="en-US" sz="3200" dirty="0">
            <a:latin typeface="Georgia" panose="02040502050405020303" pitchFamily="18" charset="0"/>
            <a:ea typeface="微軟正黑體" panose="020B0604030504040204" pitchFamily="34" charset="-120"/>
          </a:endParaRPr>
        </a:p>
      </dgm:t>
    </dgm:pt>
    <dgm:pt modelId="{56A6DB2B-84B9-46E3-B9F3-34813DD4E769}" type="parTrans" cxnId="{3B948BF9-7669-41B8-AB7A-7ABFBB36453F}">
      <dgm:prSet/>
      <dgm:spPr/>
      <dgm:t>
        <a:bodyPr/>
        <a:lstStyle/>
        <a:p>
          <a:endParaRPr lang="zh-TW" altLang="en-US">
            <a:latin typeface="Georgia" panose="02040502050405020303" pitchFamily="18" charset="0"/>
            <a:ea typeface="微軟正黑體" panose="020B0604030504040204" pitchFamily="34" charset="-120"/>
          </a:endParaRPr>
        </a:p>
      </dgm:t>
    </dgm:pt>
    <dgm:pt modelId="{979CF372-DAFB-44E5-9B2B-0191F60C8FB3}" type="sibTrans" cxnId="{3B948BF9-7669-41B8-AB7A-7ABFBB36453F}">
      <dgm:prSet/>
      <dgm:spPr/>
      <dgm:t>
        <a:bodyPr/>
        <a:lstStyle/>
        <a:p>
          <a:endParaRPr lang="zh-TW" altLang="en-US">
            <a:latin typeface="Georgia" panose="02040502050405020303" pitchFamily="18" charset="0"/>
            <a:ea typeface="微軟正黑體" panose="020B0604030504040204" pitchFamily="34" charset="-120"/>
          </a:endParaRPr>
        </a:p>
      </dgm:t>
    </dgm:pt>
    <dgm:pt modelId="{FBE91EFE-6DE3-4FB4-B503-E37B287C0F22}">
      <dgm:prSet phldrT="[文字]" custT="1"/>
      <dgm:spPr/>
      <dgm:t>
        <a:bodyPr/>
        <a:lstStyle/>
        <a:p>
          <a:pPr>
            <a:lnSpc>
              <a:spcPct val="70000"/>
            </a:lnSpc>
          </a:pPr>
          <a:r>
            <a:rPr lang="zh-TW" altLang="en-US" sz="4400" dirty="0" smtClean="0">
              <a:latin typeface="Georgia" panose="02040502050405020303" pitchFamily="18" charset="0"/>
              <a:ea typeface="微軟正黑體" panose="020B0604030504040204" pitchFamily="34" charset="-120"/>
            </a:rPr>
            <a:t>薪資匯款帳號</a:t>
          </a:r>
          <a:endParaRPr lang="zh-TW" altLang="en-US" sz="4400" dirty="0">
            <a:latin typeface="Georgia" panose="02040502050405020303" pitchFamily="18" charset="0"/>
            <a:ea typeface="微軟正黑體" panose="020B0604030504040204" pitchFamily="34" charset="-120"/>
          </a:endParaRPr>
        </a:p>
      </dgm:t>
    </dgm:pt>
    <dgm:pt modelId="{B40F4924-B00F-4F3E-82F3-B384076E67F2}" type="parTrans" cxnId="{455B86F5-5246-4BE5-943B-EF4B4A7C1DBC}">
      <dgm:prSet/>
      <dgm:spPr/>
      <dgm:t>
        <a:bodyPr/>
        <a:lstStyle/>
        <a:p>
          <a:endParaRPr lang="zh-TW" altLang="en-US">
            <a:latin typeface="Georgia" panose="02040502050405020303" pitchFamily="18" charset="0"/>
            <a:ea typeface="微軟正黑體" panose="020B0604030504040204" pitchFamily="34" charset="-120"/>
          </a:endParaRPr>
        </a:p>
      </dgm:t>
    </dgm:pt>
    <dgm:pt modelId="{E1B94C95-135A-4561-9B23-A0A947B94A78}" type="sibTrans" cxnId="{455B86F5-5246-4BE5-943B-EF4B4A7C1DBC}">
      <dgm:prSet/>
      <dgm:spPr/>
      <dgm:t>
        <a:bodyPr/>
        <a:lstStyle/>
        <a:p>
          <a:endParaRPr lang="zh-TW" altLang="en-US">
            <a:latin typeface="Georgia" panose="02040502050405020303" pitchFamily="18" charset="0"/>
            <a:ea typeface="微軟正黑體" panose="020B0604030504040204" pitchFamily="34" charset="-120"/>
          </a:endParaRPr>
        </a:p>
      </dgm:t>
    </dgm:pt>
    <dgm:pt modelId="{84BD001F-7C10-4127-8892-22C6A53E8EB6}">
      <dgm:prSet phldrT="[文字]" custT="1"/>
      <dgm:spPr/>
      <dgm:t>
        <a:bodyPr/>
        <a:lstStyle/>
        <a:p>
          <a:r>
            <a:rPr lang="zh-TW" altLang="en-US" sz="3100" dirty="0" smtClean="0">
              <a:latin typeface="Georgia" panose="02040502050405020303" pitchFamily="18" charset="0"/>
              <a:ea typeface="微軟正黑體" panose="020B0604030504040204" pitchFamily="34" charset="-120"/>
            </a:rPr>
            <a:t>請依</a:t>
          </a:r>
          <a:r>
            <a:rPr lang="en-US" altLang="zh-TW" sz="3100" dirty="0" smtClean="0">
              <a:latin typeface="Georgia" panose="02040502050405020303" pitchFamily="18" charset="0"/>
              <a:ea typeface="微軟正黑體" panose="020B0604030504040204" pitchFamily="34" charset="-120"/>
            </a:rPr>
            <a:t>【</a:t>
          </a:r>
          <a:r>
            <a:rPr lang="zh-TW" altLang="en-US" sz="3100" b="1" dirty="0" smtClean="0">
              <a:solidFill>
                <a:srgbClr val="0000CC"/>
              </a:solidFill>
              <a:latin typeface="Georgia" panose="02040502050405020303" pitchFamily="18" charset="0"/>
              <a:ea typeface="微軟正黑體" panose="020B0604030504040204" pitchFamily="34" charset="-120"/>
            </a:rPr>
            <a:t>財務室專用研究計畫人員匯款</a:t>
          </a:r>
          <a:r>
            <a:rPr lang="en-US" altLang="zh-TW" sz="3100" dirty="0" smtClean="0">
              <a:latin typeface="Georgia" panose="02040502050405020303" pitchFamily="18" charset="0"/>
              <a:ea typeface="微軟正黑體" panose="020B0604030504040204" pitchFamily="34" charset="-120"/>
            </a:rPr>
            <a:t>】</a:t>
          </a:r>
          <a:r>
            <a:rPr lang="zh-TW" altLang="en-US" sz="3100" dirty="0" smtClean="0">
              <a:latin typeface="Georgia" panose="02040502050405020303" pitchFamily="18" charset="0"/>
              <a:ea typeface="微軟正黑體" panose="020B0604030504040204" pitchFamily="34" charset="-120"/>
            </a:rPr>
            <a:t>方式辦理申請</a:t>
          </a:r>
          <a:endParaRPr lang="zh-TW" altLang="en-US" sz="3100" dirty="0">
            <a:latin typeface="Georgia" panose="02040502050405020303" pitchFamily="18" charset="0"/>
            <a:ea typeface="微軟正黑體" panose="020B0604030504040204" pitchFamily="34" charset="-120"/>
          </a:endParaRPr>
        </a:p>
      </dgm:t>
    </dgm:pt>
    <dgm:pt modelId="{2C9939FD-D9FD-45A4-92AF-7E7FFB281B4B}" type="parTrans" cxnId="{435CD4E0-3965-4C8F-90AE-FA67A28702DE}">
      <dgm:prSet/>
      <dgm:spPr/>
      <dgm:t>
        <a:bodyPr/>
        <a:lstStyle/>
        <a:p>
          <a:endParaRPr lang="zh-TW" altLang="en-US">
            <a:latin typeface="Georgia" panose="02040502050405020303" pitchFamily="18" charset="0"/>
            <a:ea typeface="微軟正黑體" panose="020B0604030504040204" pitchFamily="34" charset="-120"/>
          </a:endParaRPr>
        </a:p>
      </dgm:t>
    </dgm:pt>
    <dgm:pt modelId="{59A4D6FD-4581-4F0C-9ECD-19E707B75B22}" type="sibTrans" cxnId="{435CD4E0-3965-4C8F-90AE-FA67A28702DE}">
      <dgm:prSet/>
      <dgm:spPr/>
      <dgm:t>
        <a:bodyPr/>
        <a:lstStyle/>
        <a:p>
          <a:endParaRPr lang="zh-TW" altLang="en-US">
            <a:latin typeface="Georgia" panose="02040502050405020303" pitchFamily="18" charset="0"/>
            <a:ea typeface="微軟正黑體" panose="020B0604030504040204" pitchFamily="34" charset="-120"/>
          </a:endParaRPr>
        </a:p>
      </dgm:t>
    </dgm:pt>
    <dgm:pt modelId="{EA2FA5C1-4FB6-45E8-BB01-D130A57DF2EE}" type="pres">
      <dgm:prSet presAssocID="{F8303AE6-A0B5-443B-941E-CCF2CF032F1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1E05909D-3402-4605-8588-D2E444977464}" type="pres">
      <dgm:prSet presAssocID="{837584EB-5532-4479-BB21-76C3AAAD1983}" presName="linNode" presStyleCnt="0"/>
      <dgm:spPr/>
    </dgm:pt>
    <dgm:pt modelId="{676C83F0-CF0C-4E10-A382-980462908922}" type="pres">
      <dgm:prSet presAssocID="{837584EB-5532-4479-BB21-76C3AAAD1983}" presName="parentText" presStyleLbl="node1" presStyleIdx="0" presStyleCnt="2" custScaleX="99812" custScaleY="78831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A6E8B14-FCAB-4F70-9A90-10AEE1E90EE6}" type="pres">
      <dgm:prSet presAssocID="{837584EB-5532-4479-BB21-76C3AAAD1983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FBFE53F-267A-47FE-89CB-C59635EB7BAC}" type="pres">
      <dgm:prSet presAssocID="{3DD9AC02-C5C8-40FA-9DA0-225BB5FFFC4E}" presName="sp" presStyleCnt="0"/>
      <dgm:spPr/>
    </dgm:pt>
    <dgm:pt modelId="{4F5B71D4-4953-4B10-9064-1663EA416EA0}" type="pres">
      <dgm:prSet presAssocID="{FBE91EFE-6DE3-4FB4-B503-E37B287C0F22}" presName="linNode" presStyleCnt="0"/>
      <dgm:spPr/>
    </dgm:pt>
    <dgm:pt modelId="{C016601E-A085-4706-8418-2AF59B735BDE}" type="pres">
      <dgm:prSet presAssocID="{FBE91EFE-6DE3-4FB4-B503-E37B287C0F22}" presName="parentText" presStyleLbl="node1" presStyleIdx="1" presStyleCnt="2" custScaleX="98605" custScaleY="80121" custLinFactNeighborX="-1316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9F944C7-1B65-4A15-B1ED-629063C40F3A}" type="pres">
      <dgm:prSet presAssocID="{FBE91EFE-6DE3-4FB4-B503-E37B287C0F22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455B86F5-5246-4BE5-943B-EF4B4A7C1DBC}" srcId="{F8303AE6-A0B5-443B-941E-CCF2CF032F1B}" destId="{FBE91EFE-6DE3-4FB4-B503-E37B287C0F22}" srcOrd="1" destOrd="0" parTransId="{B40F4924-B00F-4F3E-82F3-B384076E67F2}" sibTransId="{E1B94C95-135A-4561-9B23-A0A947B94A78}"/>
    <dgm:cxn modelId="{435CD4E0-3965-4C8F-90AE-FA67A28702DE}" srcId="{FBE91EFE-6DE3-4FB4-B503-E37B287C0F22}" destId="{84BD001F-7C10-4127-8892-22C6A53E8EB6}" srcOrd="0" destOrd="0" parTransId="{2C9939FD-D9FD-45A4-92AF-7E7FFB281B4B}" sibTransId="{59A4D6FD-4581-4F0C-9ECD-19E707B75B22}"/>
    <dgm:cxn modelId="{3FF8EBCA-E78E-4B1B-A6A2-733246C8FF5B}" type="presOf" srcId="{FBE91EFE-6DE3-4FB4-B503-E37B287C0F22}" destId="{C016601E-A085-4706-8418-2AF59B735BDE}" srcOrd="0" destOrd="0" presId="urn:microsoft.com/office/officeart/2005/8/layout/vList5"/>
    <dgm:cxn modelId="{18719152-F509-4362-80C7-8A9776B25FDA}" srcId="{F8303AE6-A0B5-443B-941E-CCF2CF032F1B}" destId="{837584EB-5532-4479-BB21-76C3AAAD1983}" srcOrd="0" destOrd="0" parTransId="{D3EC5BEA-69D7-4F5B-9FC7-7C4BBB0E4321}" sibTransId="{3DD9AC02-C5C8-40FA-9DA0-225BB5FFFC4E}"/>
    <dgm:cxn modelId="{8D5772B4-B333-4257-96E9-F83C33BB04BD}" type="presOf" srcId="{552496A9-FF28-486A-8822-4D9FD02821A7}" destId="{2A6E8B14-FCAB-4F70-9A90-10AEE1E90EE6}" srcOrd="0" destOrd="0" presId="urn:microsoft.com/office/officeart/2005/8/layout/vList5"/>
    <dgm:cxn modelId="{703AA2F7-20CE-453F-B4E3-9D70692CFA94}" type="presOf" srcId="{84BD001F-7C10-4127-8892-22C6A53E8EB6}" destId="{49F944C7-1B65-4A15-B1ED-629063C40F3A}" srcOrd="0" destOrd="0" presId="urn:microsoft.com/office/officeart/2005/8/layout/vList5"/>
    <dgm:cxn modelId="{29FC21E9-4E25-4317-B491-DC5D99646788}" type="presOf" srcId="{837584EB-5532-4479-BB21-76C3AAAD1983}" destId="{676C83F0-CF0C-4E10-A382-980462908922}" srcOrd="0" destOrd="0" presId="urn:microsoft.com/office/officeart/2005/8/layout/vList5"/>
    <dgm:cxn modelId="{3B948BF9-7669-41B8-AB7A-7ABFBB36453F}" srcId="{837584EB-5532-4479-BB21-76C3AAAD1983}" destId="{552496A9-FF28-486A-8822-4D9FD02821A7}" srcOrd="0" destOrd="0" parTransId="{56A6DB2B-84B9-46E3-B9F3-34813DD4E769}" sibTransId="{979CF372-DAFB-44E5-9B2B-0191F60C8FB3}"/>
    <dgm:cxn modelId="{12D09FDE-B0D5-4137-834F-9334A07EB88F}" type="presOf" srcId="{F8303AE6-A0B5-443B-941E-CCF2CF032F1B}" destId="{EA2FA5C1-4FB6-45E8-BB01-D130A57DF2EE}" srcOrd="0" destOrd="0" presId="urn:microsoft.com/office/officeart/2005/8/layout/vList5"/>
    <dgm:cxn modelId="{D59EF54E-DFAA-482A-B276-6605F6839984}" type="presParOf" srcId="{EA2FA5C1-4FB6-45E8-BB01-D130A57DF2EE}" destId="{1E05909D-3402-4605-8588-D2E444977464}" srcOrd="0" destOrd="0" presId="urn:microsoft.com/office/officeart/2005/8/layout/vList5"/>
    <dgm:cxn modelId="{6B4EF3A1-218A-420E-8A19-9C69F57BDCFA}" type="presParOf" srcId="{1E05909D-3402-4605-8588-D2E444977464}" destId="{676C83F0-CF0C-4E10-A382-980462908922}" srcOrd="0" destOrd="0" presId="urn:microsoft.com/office/officeart/2005/8/layout/vList5"/>
    <dgm:cxn modelId="{0449D390-4635-4351-B5DF-D00BB5FE6E1E}" type="presParOf" srcId="{1E05909D-3402-4605-8588-D2E444977464}" destId="{2A6E8B14-FCAB-4F70-9A90-10AEE1E90EE6}" srcOrd="1" destOrd="0" presId="urn:microsoft.com/office/officeart/2005/8/layout/vList5"/>
    <dgm:cxn modelId="{8414349A-65C7-43B8-8E3D-2C63A0473C46}" type="presParOf" srcId="{EA2FA5C1-4FB6-45E8-BB01-D130A57DF2EE}" destId="{8FBFE53F-267A-47FE-89CB-C59635EB7BAC}" srcOrd="1" destOrd="0" presId="urn:microsoft.com/office/officeart/2005/8/layout/vList5"/>
    <dgm:cxn modelId="{C1BC21B0-792D-4355-8B67-EDB4A952B2D8}" type="presParOf" srcId="{EA2FA5C1-4FB6-45E8-BB01-D130A57DF2EE}" destId="{4F5B71D4-4953-4B10-9064-1663EA416EA0}" srcOrd="2" destOrd="0" presId="urn:microsoft.com/office/officeart/2005/8/layout/vList5"/>
    <dgm:cxn modelId="{48EF78B2-2CA9-43E9-99F3-A08168685647}" type="presParOf" srcId="{4F5B71D4-4953-4B10-9064-1663EA416EA0}" destId="{C016601E-A085-4706-8418-2AF59B735BDE}" srcOrd="0" destOrd="0" presId="urn:microsoft.com/office/officeart/2005/8/layout/vList5"/>
    <dgm:cxn modelId="{3D7BD436-D281-47CA-9C5C-FA2035258808}" type="presParOf" srcId="{4F5B71D4-4953-4B10-9064-1663EA416EA0}" destId="{49F944C7-1B65-4A15-B1ED-629063C40F3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F9ABC15-45D8-4A90-B31F-2833FD188130}" type="doc">
      <dgm:prSet loTypeId="urn:microsoft.com/office/officeart/2005/8/layout/hierarchy2" loCatId="hierarchy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18A76FEA-481C-4EA0-A586-0F4961D91856}">
      <dgm:prSet phldrT="[文字]" custT="1"/>
      <dgm:spPr/>
      <dgm:t>
        <a:bodyPr/>
        <a:lstStyle/>
        <a:p>
          <a:pPr>
            <a:lnSpc>
              <a:spcPct val="70000"/>
            </a:lnSpc>
          </a:pPr>
          <a:r>
            <a:rPr lang="zh-TW" altLang="en-US" sz="3600" b="0" dirty="0" smtClean="0">
              <a:solidFill>
                <a:schemeClr val="tx1"/>
              </a:solidFill>
              <a:latin typeface="Georgia" panose="02040502050405020303" pitchFamily="18" charset="0"/>
              <a:ea typeface="微軟正黑體" panose="020B0604030504040204" pitchFamily="34" charset="-120"/>
              <a:cs typeface="Times New Roman" panose="02020603050405020304" pitchFamily="18" charset="0"/>
            </a:rPr>
            <a:t>聯採系統</a:t>
          </a:r>
          <a:r>
            <a:rPr lang="en-US" altLang="zh-TW" sz="3600" b="0" dirty="0" smtClean="0">
              <a:solidFill>
                <a:schemeClr val="tx1"/>
              </a:solidFill>
              <a:latin typeface="Georgia" panose="02040502050405020303" pitchFamily="18" charset="0"/>
              <a:ea typeface="微軟正黑體" panose="020B0604030504040204" pitchFamily="34" charset="-120"/>
              <a:cs typeface="Times New Roman" panose="02020603050405020304" pitchFamily="18" charset="0"/>
            </a:rPr>
            <a:t>1-6</a:t>
          </a:r>
          <a:r>
            <a:rPr lang="zh-TW" altLang="en-US" sz="3600" b="0" dirty="0" smtClean="0">
              <a:solidFill>
                <a:schemeClr val="tx1"/>
              </a:solidFill>
              <a:latin typeface="Georgia" panose="02040502050405020303" pitchFamily="18" charset="0"/>
              <a:ea typeface="微軟正黑體" panose="020B0604030504040204" pitchFamily="34" charset="-120"/>
              <a:cs typeface="Times New Roman" panose="02020603050405020304" pitchFamily="18" charset="0"/>
            </a:rPr>
            <a:t>類權限</a:t>
          </a:r>
          <a:endParaRPr lang="zh-TW" altLang="en-US" sz="3600" b="0" dirty="0">
            <a:solidFill>
              <a:schemeClr val="tx1"/>
            </a:solidFill>
            <a:latin typeface="Georgia" panose="02040502050405020303" pitchFamily="18" charset="0"/>
            <a:ea typeface="微軟正黑體" panose="020B0604030504040204" pitchFamily="34" charset="-120"/>
            <a:cs typeface="Times New Roman" panose="02020603050405020304" pitchFamily="18" charset="0"/>
          </a:endParaRPr>
        </a:p>
      </dgm:t>
    </dgm:pt>
    <dgm:pt modelId="{5748FEF4-6503-4DDF-8D76-C08A6556976C}" type="parTrans" cxnId="{81BF55C0-1C75-40DA-B012-217004DB508E}">
      <dgm:prSet/>
      <dgm:spPr/>
      <dgm:t>
        <a:bodyPr/>
        <a:lstStyle/>
        <a:p>
          <a:endParaRPr lang="zh-TW" altLang="en-US" b="0">
            <a:solidFill>
              <a:schemeClr val="tx1"/>
            </a:solidFill>
            <a:latin typeface="Georgia" panose="02040502050405020303" pitchFamily="18" charset="0"/>
            <a:ea typeface="微軟正黑體" panose="020B0604030504040204" pitchFamily="34" charset="-120"/>
            <a:cs typeface="Times New Roman" panose="02020603050405020304" pitchFamily="18" charset="0"/>
          </a:endParaRPr>
        </a:p>
      </dgm:t>
    </dgm:pt>
    <dgm:pt modelId="{13F9644A-2980-4FCE-A729-FBF61290888D}" type="sibTrans" cxnId="{81BF55C0-1C75-40DA-B012-217004DB508E}">
      <dgm:prSet/>
      <dgm:spPr/>
      <dgm:t>
        <a:bodyPr/>
        <a:lstStyle/>
        <a:p>
          <a:endParaRPr lang="zh-TW" altLang="en-US" b="0">
            <a:solidFill>
              <a:schemeClr val="tx1"/>
            </a:solidFill>
            <a:latin typeface="Georgia" panose="02040502050405020303" pitchFamily="18" charset="0"/>
            <a:ea typeface="微軟正黑體" panose="020B0604030504040204" pitchFamily="34" charset="-120"/>
            <a:cs typeface="Times New Roman" panose="02020603050405020304" pitchFamily="18" charset="0"/>
          </a:endParaRPr>
        </a:p>
      </dgm:t>
    </dgm:pt>
    <dgm:pt modelId="{C66F9AF3-D515-4CEB-92FC-61B58888ADCC}">
      <dgm:prSet phldrT="[文字]" custT="1"/>
      <dgm:spPr/>
      <dgm:t>
        <a:bodyPr/>
        <a:lstStyle/>
        <a:p>
          <a:pPr algn="l">
            <a:lnSpc>
              <a:spcPct val="70000"/>
            </a:lnSpc>
          </a:pPr>
          <a:r>
            <a:rPr lang="zh-TW" altLang="en-US" sz="3200" b="0" dirty="0" smtClean="0">
              <a:solidFill>
                <a:schemeClr val="tx1"/>
              </a:solidFill>
              <a:latin typeface="Georgia" panose="02040502050405020303" pitchFamily="18" charset="0"/>
              <a:ea typeface="微軟正黑體" panose="020B0604030504040204" pitchFamily="34" charset="-120"/>
              <a:cs typeface="Times New Roman" panose="02020603050405020304" pitchFamily="18" charset="0"/>
            </a:rPr>
            <a:t>僅開放予研究</a:t>
          </a:r>
          <a:r>
            <a:rPr lang="zh-TW" altLang="en-US" sz="3200" b="1" u="sng" dirty="0" smtClean="0">
              <a:solidFill>
                <a:schemeClr val="tx1"/>
              </a:solidFill>
              <a:latin typeface="Georgia" panose="02040502050405020303" pitchFamily="18" charset="0"/>
              <a:ea typeface="微軟正黑體" panose="020B0604030504040204" pitchFamily="34" charset="-120"/>
              <a:cs typeface="Times New Roman" panose="02020603050405020304" pitchFamily="18" charset="0"/>
            </a:rPr>
            <a:t>計畫主持人</a:t>
          </a:r>
          <a:endParaRPr lang="zh-TW" altLang="en-US" sz="3200" b="1" u="sng" dirty="0">
            <a:solidFill>
              <a:schemeClr val="tx1"/>
            </a:solidFill>
            <a:latin typeface="Georgia" panose="02040502050405020303" pitchFamily="18" charset="0"/>
            <a:ea typeface="微軟正黑體" panose="020B0604030504040204" pitchFamily="34" charset="-120"/>
            <a:cs typeface="Times New Roman" panose="02020603050405020304" pitchFamily="18" charset="0"/>
          </a:endParaRPr>
        </a:p>
      </dgm:t>
    </dgm:pt>
    <dgm:pt modelId="{A03BC032-0CD0-458C-954F-9969DBD90F6D}" type="parTrans" cxnId="{0A646318-0FB6-48EE-A37C-1A42A3D1DF53}">
      <dgm:prSet/>
      <dgm:spPr/>
      <dgm:t>
        <a:bodyPr/>
        <a:lstStyle/>
        <a:p>
          <a:endParaRPr lang="zh-TW" altLang="en-US" b="0">
            <a:solidFill>
              <a:schemeClr val="tx1"/>
            </a:solidFill>
            <a:latin typeface="Georgia" panose="02040502050405020303" pitchFamily="18" charset="0"/>
            <a:ea typeface="微軟正黑體" panose="020B0604030504040204" pitchFamily="34" charset="-120"/>
            <a:cs typeface="Times New Roman" panose="02020603050405020304" pitchFamily="18" charset="0"/>
          </a:endParaRPr>
        </a:p>
      </dgm:t>
    </dgm:pt>
    <dgm:pt modelId="{41A12C10-289D-40A0-8DB3-39FD59374A46}" type="sibTrans" cxnId="{0A646318-0FB6-48EE-A37C-1A42A3D1DF53}">
      <dgm:prSet/>
      <dgm:spPr/>
      <dgm:t>
        <a:bodyPr/>
        <a:lstStyle/>
        <a:p>
          <a:endParaRPr lang="zh-TW" altLang="en-US" b="0">
            <a:solidFill>
              <a:schemeClr val="tx1"/>
            </a:solidFill>
            <a:latin typeface="Georgia" panose="02040502050405020303" pitchFamily="18" charset="0"/>
            <a:ea typeface="微軟正黑體" panose="020B0604030504040204" pitchFamily="34" charset="-120"/>
            <a:cs typeface="Times New Roman" panose="02020603050405020304" pitchFamily="18" charset="0"/>
          </a:endParaRPr>
        </a:p>
      </dgm:t>
    </dgm:pt>
    <dgm:pt modelId="{3066E91B-F818-4909-A4DB-ED8E345C6116}">
      <dgm:prSet phldrT="[文字]" custT="1"/>
      <dgm:spPr/>
      <dgm:t>
        <a:bodyPr/>
        <a:lstStyle/>
        <a:p>
          <a:pPr algn="l">
            <a:lnSpc>
              <a:spcPct val="70000"/>
            </a:lnSpc>
          </a:pPr>
          <a:r>
            <a:rPr lang="zh-TW" altLang="en-US" sz="2800" b="0" dirty="0" smtClean="0">
              <a:solidFill>
                <a:schemeClr val="tx1"/>
              </a:solidFill>
              <a:latin typeface="Georgia" panose="02040502050405020303" pitchFamily="18" charset="0"/>
              <a:ea typeface="微軟正黑體" panose="020B0604030504040204" pitchFamily="34" charset="-120"/>
              <a:cs typeface="Times New Roman" panose="02020603050405020304" pitchFamily="18" charset="0"/>
            </a:rPr>
            <a:t>計畫主持人</a:t>
          </a:r>
          <a:r>
            <a:rPr lang="zh-TW" altLang="en-US" sz="2800" b="1" dirty="0" smtClean="0">
              <a:solidFill>
                <a:srgbClr val="0000CC"/>
              </a:solidFill>
              <a:latin typeface="Georgia" panose="02040502050405020303" pitchFamily="18" charset="0"/>
              <a:ea typeface="微軟正黑體" panose="020B0604030504040204" pitchFamily="34" charset="-120"/>
              <a:cs typeface="Times New Roman" panose="02020603050405020304" pitchFamily="18" charset="0"/>
            </a:rPr>
            <a:t>若非單位</a:t>
          </a:r>
          <a:r>
            <a:rPr lang="en-US" altLang="zh-TW" sz="2800" b="1" dirty="0" smtClean="0">
              <a:solidFill>
                <a:srgbClr val="0000CC"/>
              </a:solidFill>
              <a:latin typeface="Georgia" panose="02040502050405020303" pitchFamily="18" charset="0"/>
              <a:ea typeface="微軟正黑體" panose="020B0604030504040204" pitchFamily="34" charset="-120"/>
              <a:cs typeface="Times New Roman" panose="02020603050405020304" pitchFamily="18" charset="0"/>
            </a:rPr>
            <a:t>/</a:t>
          </a:r>
          <a:r>
            <a:rPr lang="zh-TW" altLang="en-US" sz="2800" b="1" dirty="0" smtClean="0">
              <a:solidFill>
                <a:srgbClr val="0000CC"/>
              </a:solidFill>
              <a:latin typeface="Georgia" panose="02040502050405020303" pitchFamily="18" charset="0"/>
              <a:ea typeface="微軟正黑體" panose="020B0604030504040204" pitchFamily="34" charset="-120"/>
              <a:cs typeface="Times New Roman" panose="02020603050405020304" pitchFamily="18" charset="0"/>
            </a:rPr>
            <a:t>部門主管</a:t>
          </a:r>
          <a:r>
            <a:rPr lang="zh-TW" altLang="en-US" sz="2800" b="0" dirty="0" smtClean="0">
              <a:solidFill>
                <a:schemeClr val="tx1"/>
              </a:solidFill>
              <a:latin typeface="Georgia" panose="02040502050405020303" pitchFamily="18" charset="0"/>
              <a:ea typeface="微軟正黑體" panose="020B0604030504040204" pitchFamily="34" charset="-120"/>
              <a:cs typeface="Times New Roman" panose="02020603050405020304" pitchFamily="18" charset="0"/>
            </a:rPr>
            <a:t>，請依規定申請；已開放過權限者，無須重覆建置。</a:t>
          </a:r>
          <a:endParaRPr lang="zh-TW" altLang="en-US" sz="2800" b="0" dirty="0">
            <a:solidFill>
              <a:schemeClr val="tx1"/>
            </a:solidFill>
            <a:latin typeface="Georgia" panose="02040502050405020303" pitchFamily="18" charset="0"/>
            <a:ea typeface="微軟正黑體" panose="020B0604030504040204" pitchFamily="34" charset="-120"/>
            <a:cs typeface="Times New Roman" panose="02020603050405020304" pitchFamily="18" charset="0"/>
          </a:endParaRPr>
        </a:p>
      </dgm:t>
    </dgm:pt>
    <dgm:pt modelId="{B398E48A-04FE-4B0F-9219-0CC39C8843BF}" type="parTrans" cxnId="{8F18CB38-E5B4-4D0D-8404-BC2CF7AB9B61}">
      <dgm:prSet/>
      <dgm:spPr/>
      <dgm:t>
        <a:bodyPr/>
        <a:lstStyle/>
        <a:p>
          <a:endParaRPr lang="zh-TW" altLang="en-US" b="0">
            <a:solidFill>
              <a:schemeClr val="tx1"/>
            </a:solidFill>
            <a:latin typeface="Georgia" panose="02040502050405020303" pitchFamily="18" charset="0"/>
            <a:ea typeface="微軟正黑體" panose="020B0604030504040204" pitchFamily="34" charset="-120"/>
            <a:cs typeface="Times New Roman" panose="02020603050405020304" pitchFamily="18" charset="0"/>
          </a:endParaRPr>
        </a:p>
      </dgm:t>
    </dgm:pt>
    <dgm:pt modelId="{271B2254-F8FA-40E8-A1B9-AF331656D2A4}" type="sibTrans" cxnId="{8F18CB38-E5B4-4D0D-8404-BC2CF7AB9B61}">
      <dgm:prSet/>
      <dgm:spPr/>
      <dgm:t>
        <a:bodyPr/>
        <a:lstStyle/>
        <a:p>
          <a:endParaRPr lang="zh-TW" altLang="en-US" b="0">
            <a:solidFill>
              <a:schemeClr val="tx1"/>
            </a:solidFill>
            <a:latin typeface="Georgia" panose="02040502050405020303" pitchFamily="18" charset="0"/>
            <a:ea typeface="微軟正黑體" panose="020B0604030504040204" pitchFamily="34" charset="-120"/>
            <a:cs typeface="Times New Roman" panose="02020603050405020304" pitchFamily="18" charset="0"/>
          </a:endParaRPr>
        </a:p>
      </dgm:t>
    </dgm:pt>
    <dgm:pt modelId="{E94CEAB6-936D-409B-9847-F39011A3190D}" type="pres">
      <dgm:prSet presAssocID="{CF9ABC15-45D8-4A90-B31F-2833FD188130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7E8AC3AE-857D-4C44-B643-E26440083BFD}" type="pres">
      <dgm:prSet presAssocID="{18A76FEA-481C-4EA0-A586-0F4961D91856}" presName="root1" presStyleCnt="0"/>
      <dgm:spPr/>
      <dgm:t>
        <a:bodyPr/>
        <a:lstStyle/>
        <a:p>
          <a:endParaRPr lang="zh-TW" altLang="en-US"/>
        </a:p>
      </dgm:t>
    </dgm:pt>
    <dgm:pt modelId="{46B96DB8-3C30-4691-888D-10A321A4D481}" type="pres">
      <dgm:prSet presAssocID="{18A76FEA-481C-4EA0-A586-0F4961D91856}" presName="LevelOneTextNode" presStyleLbl="node0" presStyleIdx="0" presStyleCnt="1" custScaleX="161960" custScaleY="328824" custLinFactNeighborX="-36685" custLinFactNeighborY="-45824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F32746EB-9659-4CD6-B0B9-10463F541059}" type="pres">
      <dgm:prSet presAssocID="{18A76FEA-481C-4EA0-A586-0F4961D91856}" presName="level2hierChild" presStyleCnt="0"/>
      <dgm:spPr/>
      <dgm:t>
        <a:bodyPr/>
        <a:lstStyle/>
        <a:p>
          <a:endParaRPr lang="zh-TW" altLang="en-US"/>
        </a:p>
      </dgm:t>
    </dgm:pt>
    <dgm:pt modelId="{BA748704-79F0-4772-B6B6-22B4DF99E74F}" type="pres">
      <dgm:prSet presAssocID="{A03BC032-0CD0-458C-954F-9969DBD90F6D}" presName="conn2-1" presStyleLbl="parChTrans1D2" presStyleIdx="0" presStyleCnt="2"/>
      <dgm:spPr/>
      <dgm:t>
        <a:bodyPr/>
        <a:lstStyle/>
        <a:p>
          <a:endParaRPr lang="zh-TW" altLang="en-US"/>
        </a:p>
      </dgm:t>
    </dgm:pt>
    <dgm:pt modelId="{70F05A7E-5908-4E0A-A89E-E32C4950B3E9}" type="pres">
      <dgm:prSet presAssocID="{A03BC032-0CD0-458C-954F-9969DBD90F6D}" presName="connTx" presStyleLbl="parChTrans1D2" presStyleIdx="0" presStyleCnt="2"/>
      <dgm:spPr/>
      <dgm:t>
        <a:bodyPr/>
        <a:lstStyle/>
        <a:p>
          <a:endParaRPr lang="zh-TW" altLang="en-US"/>
        </a:p>
      </dgm:t>
    </dgm:pt>
    <dgm:pt modelId="{C73E066F-BC4E-46F8-8938-484549EBB729}" type="pres">
      <dgm:prSet presAssocID="{C66F9AF3-D515-4CEB-92FC-61B58888ADCC}" presName="root2" presStyleCnt="0"/>
      <dgm:spPr/>
      <dgm:t>
        <a:bodyPr/>
        <a:lstStyle/>
        <a:p>
          <a:endParaRPr lang="zh-TW" altLang="en-US"/>
        </a:p>
      </dgm:t>
    </dgm:pt>
    <dgm:pt modelId="{CC21B916-C0F3-42A2-BB0E-BD7DC92F5748}" type="pres">
      <dgm:prSet presAssocID="{C66F9AF3-D515-4CEB-92FC-61B58888ADCC}" presName="LevelTwoTextNode" presStyleLbl="node2" presStyleIdx="0" presStyleCnt="2" custScaleX="661307" custScaleY="189159" custLinFactNeighborX="3531" custLinFactNeighborY="-4834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11BAC606-6C89-4765-82A9-9FF1B035623E}" type="pres">
      <dgm:prSet presAssocID="{C66F9AF3-D515-4CEB-92FC-61B58888ADCC}" presName="level3hierChild" presStyleCnt="0"/>
      <dgm:spPr/>
      <dgm:t>
        <a:bodyPr/>
        <a:lstStyle/>
        <a:p>
          <a:endParaRPr lang="zh-TW" altLang="en-US"/>
        </a:p>
      </dgm:t>
    </dgm:pt>
    <dgm:pt modelId="{E4E4E031-69E3-4A0D-AEEB-48C79ED54F83}" type="pres">
      <dgm:prSet presAssocID="{B398E48A-04FE-4B0F-9219-0CC39C8843BF}" presName="conn2-1" presStyleLbl="parChTrans1D2" presStyleIdx="1" presStyleCnt="2"/>
      <dgm:spPr/>
      <dgm:t>
        <a:bodyPr/>
        <a:lstStyle/>
        <a:p>
          <a:endParaRPr lang="zh-TW" altLang="en-US"/>
        </a:p>
      </dgm:t>
    </dgm:pt>
    <dgm:pt modelId="{A91A3B90-5781-4E9F-9569-3C777A0F7DDF}" type="pres">
      <dgm:prSet presAssocID="{B398E48A-04FE-4B0F-9219-0CC39C8843BF}" presName="connTx" presStyleLbl="parChTrans1D2" presStyleIdx="1" presStyleCnt="2"/>
      <dgm:spPr/>
      <dgm:t>
        <a:bodyPr/>
        <a:lstStyle/>
        <a:p>
          <a:endParaRPr lang="zh-TW" altLang="en-US"/>
        </a:p>
      </dgm:t>
    </dgm:pt>
    <dgm:pt modelId="{22746C09-B91D-4EF8-B5C9-2EB9750AF89F}" type="pres">
      <dgm:prSet presAssocID="{3066E91B-F818-4909-A4DB-ED8E345C6116}" presName="root2" presStyleCnt="0"/>
      <dgm:spPr/>
      <dgm:t>
        <a:bodyPr/>
        <a:lstStyle/>
        <a:p>
          <a:endParaRPr lang="zh-TW" altLang="en-US"/>
        </a:p>
      </dgm:t>
    </dgm:pt>
    <dgm:pt modelId="{658390AE-991B-4B67-8227-0BD41CFF7AB1}" type="pres">
      <dgm:prSet presAssocID="{3066E91B-F818-4909-A4DB-ED8E345C6116}" presName="LevelTwoTextNode" presStyleLbl="node2" presStyleIdx="1" presStyleCnt="2" custScaleX="660074" custScaleY="221957" custLinFactNeighborX="1240" custLinFactNeighborY="2847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ECBDCCA8-1BB4-4CB1-8268-9B19143D8E57}" type="pres">
      <dgm:prSet presAssocID="{3066E91B-F818-4909-A4DB-ED8E345C6116}" presName="level3hierChild" presStyleCnt="0"/>
      <dgm:spPr/>
      <dgm:t>
        <a:bodyPr/>
        <a:lstStyle/>
        <a:p>
          <a:endParaRPr lang="zh-TW" altLang="en-US"/>
        </a:p>
      </dgm:t>
    </dgm:pt>
  </dgm:ptLst>
  <dgm:cxnLst>
    <dgm:cxn modelId="{204C4504-F125-40F2-9143-48BE634B53B3}" type="presOf" srcId="{18A76FEA-481C-4EA0-A586-0F4961D91856}" destId="{46B96DB8-3C30-4691-888D-10A321A4D481}" srcOrd="0" destOrd="0" presId="urn:microsoft.com/office/officeart/2005/8/layout/hierarchy2"/>
    <dgm:cxn modelId="{8942E80B-5472-491C-B9A2-E3F79B709FE0}" type="presOf" srcId="{A03BC032-0CD0-458C-954F-9969DBD90F6D}" destId="{70F05A7E-5908-4E0A-A89E-E32C4950B3E9}" srcOrd="1" destOrd="0" presId="urn:microsoft.com/office/officeart/2005/8/layout/hierarchy2"/>
    <dgm:cxn modelId="{CBC65210-FEAD-47D6-AF57-541889664B7F}" type="presOf" srcId="{C66F9AF3-D515-4CEB-92FC-61B58888ADCC}" destId="{CC21B916-C0F3-42A2-BB0E-BD7DC92F5748}" srcOrd="0" destOrd="0" presId="urn:microsoft.com/office/officeart/2005/8/layout/hierarchy2"/>
    <dgm:cxn modelId="{81BF55C0-1C75-40DA-B012-217004DB508E}" srcId="{CF9ABC15-45D8-4A90-B31F-2833FD188130}" destId="{18A76FEA-481C-4EA0-A586-0F4961D91856}" srcOrd="0" destOrd="0" parTransId="{5748FEF4-6503-4DDF-8D76-C08A6556976C}" sibTransId="{13F9644A-2980-4FCE-A729-FBF61290888D}"/>
    <dgm:cxn modelId="{E04FF5AD-E621-4138-8E36-EBD05F9FE3C0}" type="presOf" srcId="{3066E91B-F818-4909-A4DB-ED8E345C6116}" destId="{658390AE-991B-4B67-8227-0BD41CFF7AB1}" srcOrd="0" destOrd="0" presId="urn:microsoft.com/office/officeart/2005/8/layout/hierarchy2"/>
    <dgm:cxn modelId="{68761F88-3CCA-4658-B328-D30DD8FA4761}" type="presOf" srcId="{CF9ABC15-45D8-4A90-B31F-2833FD188130}" destId="{E94CEAB6-936D-409B-9847-F39011A3190D}" srcOrd="0" destOrd="0" presId="urn:microsoft.com/office/officeart/2005/8/layout/hierarchy2"/>
    <dgm:cxn modelId="{0A646318-0FB6-48EE-A37C-1A42A3D1DF53}" srcId="{18A76FEA-481C-4EA0-A586-0F4961D91856}" destId="{C66F9AF3-D515-4CEB-92FC-61B58888ADCC}" srcOrd="0" destOrd="0" parTransId="{A03BC032-0CD0-458C-954F-9969DBD90F6D}" sibTransId="{41A12C10-289D-40A0-8DB3-39FD59374A46}"/>
    <dgm:cxn modelId="{8F18CB38-E5B4-4D0D-8404-BC2CF7AB9B61}" srcId="{18A76FEA-481C-4EA0-A586-0F4961D91856}" destId="{3066E91B-F818-4909-A4DB-ED8E345C6116}" srcOrd="1" destOrd="0" parTransId="{B398E48A-04FE-4B0F-9219-0CC39C8843BF}" sibTransId="{271B2254-F8FA-40E8-A1B9-AF331656D2A4}"/>
    <dgm:cxn modelId="{ED124B74-F4CD-4A18-AE39-CA7321850AFA}" type="presOf" srcId="{A03BC032-0CD0-458C-954F-9969DBD90F6D}" destId="{BA748704-79F0-4772-B6B6-22B4DF99E74F}" srcOrd="0" destOrd="0" presId="urn:microsoft.com/office/officeart/2005/8/layout/hierarchy2"/>
    <dgm:cxn modelId="{C8420764-E750-483D-BF23-AC00AC219504}" type="presOf" srcId="{B398E48A-04FE-4B0F-9219-0CC39C8843BF}" destId="{E4E4E031-69E3-4A0D-AEEB-48C79ED54F83}" srcOrd="0" destOrd="0" presId="urn:microsoft.com/office/officeart/2005/8/layout/hierarchy2"/>
    <dgm:cxn modelId="{C4167F37-D8AC-48E0-ACDD-EED438A5DB14}" type="presOf" srcId="{B398E48A-04FE-4B0F-9219-0CC39C8843BF}" destId="{A91A3B90-5781-4E9F-9569-3C777A0F7DDF}" srcOrd="1" destOrd="0" presId="urn:microsoft.com/office/officeart/2005/8/layout/hierarchy2"/>
    <dgm:cxn modelId="{9FADCC36-FF07-413D-B25B-8EFC359C3B76}" type="presParOf" srcId="{E94CEAB6-936D-409B-9847-F39011A3190D}" destId="{7E8AC3AE-857D-4C44-B643-E26440083BFD}" srcOrd="0" destOrd="0" presId="urn:microsoft.com/office/officeart/2005/8/layout/hierarchy2"/>
    <dgm:cxn modelId="{BAC89A86-FCBA-4525-857B-CA5CFDDFD497}" type="presParOf" srcId="{7E8AC3AE-857D-4C44-B643-E26440083BFD}" destId="{46B96DB8-3C30-4691-888D-10A321A4D481}" srcOrd="0" destOrd="0" presId="urn:microsoft.com/office/officeart/2005/8/layout/hierarchy2"/>
    <dgm:cxn modelId="{E66332FB-3C77-4ABE-8551-E2DDCE24A43B}" type="presParOf" srcId="{7E8AC3AE-857D-4C44-B643-E26440083BFD}" destId="{F32746EB-9659-4CD6-B0B9-10463F541059}" srcOrd="1" destOrd="0" presId="urn:microsoft.com/office/officeart/2005/8/layout/hierarchy2"/>
    <dgm:cxn modelId="{21B539C2-F92C-4EB7-8B29-C6B06648B20C}" type="presParOf" srcId="{F32746EB-9659-4CD6-B0B9-10463F541059}" destId="{BA748704-79F0-4772-B6B6-22B4DF99E74F}" srcOrd="0" destOrd="0" presId="urn:microsoft.com/office/officeart/2005/8/layout/hierarchy2"/>
    <dgm:cxn modelId="{D61D24D4-1254-4E25-8079-AC811421E4A9}" type="presParOf" srcId="{BA748704-79F0-4772-B6B6-22B4DF99E74F}" destId="{70F05A7E-5908-4E0A-A89E-E32C4950B3E9}" srcOrd="0" destOrd="0" presId="urn:microsoft.com/office/officeart/2005/8/layout/hierarchy2"/>
    <dgm:cxn modelId="{0C7B625A-8840-45D5-B923-DD39E9308B05}" type="presParOf" srcId="{F32746EB-9659-4CD6-B0B9-10463F541059}" destId="{C73E066F-BC4E-46F8-8938-484549EBB729}" srcOrd="1" destOrd="0" presId="urn:microsoft.com/office/officeart/2005/8/layout/hierarchy2"/>
    <dgm:cxn modelId="{EBB82836-3DEB-41F5-B817-0DF2A51A828B}" type="presParOf" srcId="{C73E066F-BC4E-46F8-8938-484549EBB729}" destId="{CC21B916-C0F3-42A2-BB0E-BD7DC92F5748}" srcOrd="0" destOrd="0" presId="urn:microsoft.com/office/officeart/2005/8/layout/hierarchy2"/>
    <dgm:cxn modelId="{857CBCC6-9262-4029-BEF2-6B5DAD81FF51}" type="presParOf" srcId="{C73E066F-BC4E-46F8-8938-484549EBB729}" destId="{11BAC606-6C89-4765-82A9-9FF1B035623E}" srcOrd="1" destOrd="0" presId="urn:microsoft.com/office/officeart/2005/8/layout/hierarchy2"/>
    <dgm:cxn modelId="{7D4C5D0A-6099-4F3E-9FAA-7A380D305EFE}" type="presParOf" srcId="{F32746EB-9659-4CD6-B0B9-10463F541059}" destId="{E4E4E031-69E3-4A0D-AEEB-48C79ED54F83}" srcOrd="2" destOrd="0" presId="urn:microsoft.com/office/officeart/2005/8/layout/hierarchy2"/>
    <dgm:cxn modelId="{15BFF691-E1B8-447D-8DD8-FC42E00B03A5}" type="presParOf" srcId="{E4E4E031-69E3-4A0D-AEEB-48C79ED54F83}" destId="{A91A3B90-5781-4E9F-9569-3C777A0F7DDF}" srcOrd="0" destOrd="0" presId="urn:microsoft.com/office/officeart/2005/8/layout/hierarchy2"/>
    <dgm:cxn modelId="{6BD5C38A-19DC-47FA-8FA8-9CF9955470F5}" type="presParOf" srcId="{F32746EB-9659-4CD6-B0B9-10463F541059}" destId="{22746C09-B91D-4EF8-B5C9-2EB9750AF89F}" srcOrd="3" destOrd="0" presId="urn:microsoft.com/office/officeart/2005/8/layout/hierarchy2"/>
    <dgm:cxn modelId="{9F940078-7A9D-490B-8E1E-C6540197B3FE}" type="presParOf" srcId="{22746C09-B91D-4EF8-B5C9-2EB9750AF89F}" destId="{658390AE-991B-4B67-8227-0BD41CFF7AB1}" srcOrd="0" destOrd="0" presId="urn:microsoft.com/office/officeart/2005/8/layout/hierarchy2"/>
    <dgm:cxn modelId="{D87CE568-4672-4D00-BC3D-73EC6DE8641E}" type="presParOf" srcId="{22746C09-B91D-4EF8-B5C9-2EB9750AF89F}" destId="{ECBDCCA8-1BB4-4CB1-8268-9B19143D8E57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1FBE71E-C9A0-45D8-B784-13F64125E99B}" type="doc">
      <dgm:prSet loTypeId="urn:microsoft.com/office/officeart/2005/8/layout/hProcess10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91179270-EEA6-4BEA-A4E0-8762D12CAF0F}">
      <dgm:prSet phldrT="[文字]" custT="1"/>
      <dgm:spPr/>
      <dgm:t>
        <a:bodyPr/>
        <a:lstStyle/>
        <a:p>
          <a:r>
            <a:rPr lang="zh-TW" altLang="en-US" sz="14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簽呈報備</a:t>
          </a:r>
          <a:endParaRPr lang="zh-TW" altLang="en-US" sz="14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21ACE71-3224-4E7D-8461-9B35D1564BB5}" type="parTrans" cxnId="{74EA8405-077D-4C2D-8DEF-5F64F1D4F9A2}">
      <dgm:prSet/>
      <dgm:spPr/>
      <dgm:t>
        <a:bodyPr/>
        <a:lstStyle/>
        <a:p>
          <a:endParaRPr lang="zh-TW" altLang="en-US"/>
        </a:p>
      </dgm:t>
    </dgm:pt>
    <dgm:pt modelId="{6FCFECC7-02FA-48B0-81A9-A05FB34408F4}" type="sibTrans" cxnId="{74EA8405-077D-4C2D-8DEF-5F64F1D4F9A2}">
      <dgm:prSet/>
      <dgm:spPr/>
      <dgm:t>
        <a:bodyPr/>
        <a:lstStyle/>
        <a:p>
          <a:endParaRPr lang="zh-TW" altLang="en-US"/>
        </a:p>
      </dgm:t>
    </dgm:pt>
    <dgm:pt modelId="{9C1E1CBD-CAEA-49E5-BC74-BDE46F44E218}">
      <dgm:prSet phldrT="[文字]" custT="1"/>
      <dgm:spPr/>
      <dgm:t>
        <a:bodyPr/>
        <a:lstStyle/>
        <a:p>
          <a:r>
            <a:rPr lang="zh-TW" altLang="en-US" sz="12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與會人員均須報備</a:t>
          </a:r>
          <a:endParaRPr lang="zh-TW" altLang="en-US" sz="12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6AA4967-4E28-4A7F-BBC7-B7000F161883}" type="parTrans" cxnId="{7840DBE2-DDC8-4E13-BBCB-35BC8A02F3BF}">
      <dgm:prSet/>
      <dgm:spPr/>
      <dgm:t>
        <a:bodyPr/>
        <a:lstStyle/>
        <a:p>
          <a:endParaRPr lang="zh-TW" altLang="en-US"/>
        </a:p>
      </dgm:t>
    </dgm:pt>
    <dgm:pt modelId="{6EB17DB2-54B1-4AFD-B046-43CD55933617}" type="sibTrans" cxnId="{7840DBE2-DDC8-4E13-BBCB-35BC8A02F3BF}">
      <dgm:prSet/>
      <dgm:spPr/>
      <dgm:t>
        <a:bodyPr/>
        <a:lstStyle/>
        <a:p>
          <a:endParaRPr lang="zh-TW" altLang="en-US"/>
        </a:p>
      </dgm:t>
    </dgm:pt>
    <dgm:pt modelId="{2CF6E823-1CCD-433F-923B-563FF961AB46}">
      <dgm:prSet phldrT="[文字]" custT="1"/>
      <dgm:spPr/>
      <dgm:t>
        <a:bodyPr/>
        <a:lstStyle/>
        <a:p>
          <a:r>
            <a:rPr lang="zh-TW" altLang="en-US" sz="14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出差申請單</a:t>
          </a:r>
          <a:endParaRPr lang="zh-TW" altLang="en-US" sz="14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4AEFD34-49FA-47F1-9542-772C143AF0A6}" type="parTrans" cxnId="{44B8B77B-BD09-4F9E-8856-02F14717B648}">
      <dgm:prSet/>
      <dgm:spPr/>
      <dgm:t>
        <a:bodyPr/>
        <a:lstStyle/>
        <a:p>
          <a:endParaRPr lang="zh-TW" altLang="en-US"/>
        </a:p>
      </dgm:t>
    </dgm:pt>
    <dgm:pt modelId="{A1265CC3-0C43-4D41-9AC0-30984D494ADD}" type="sibTrans" cxnId="{44B8B77B-BD09-4F9E-8856-02F14717B648}">
      <dgm:prSet/>
      <dgm:spPr/>
      <dgm:t>
        <a:bodyPr/>
        <a:lstStyle/>
        <a:p>
          <a:endParaRPr lang="zh-TW" altLang="en-US"/>
        </a:p>
      </dgm:t>
    </dgm:pt>
    <dgm:pt modelId="{FA527F92-BCE9-45F0-9674-27FE34989FAD}">
      <dgm:prSet phldrT="[文字]" custT="1"/>
      <dgm:spPr/>
      <dgm:t>
        <a:bodyPr/>
        <a:lstStyle/>
        <a:p>
          <a:r>
            <a:rPr lang="zh-TW" altLang="en-US" sz="12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主持人及專任助理專用</a:t>
          </a:r>
          <a:endParaRPr lang="zh-TW" altLang="en-US" sz="12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9E32B39-7FB9-4F54-A06F-B430C1D9B446}" type="parTrans" cxnId="{BB1CD79F-078A-463F-B1C3-AE7F56FB767F}">
      <dgm:prSet/>
      <dgm:spPr/>
      <dgm:t>
        <a:bodyPr/>
        <a:lstStyle/>
        <a:p>
          <a:endParaRPr lang="zh-TW" altLang="en-US"/>
        </a:p>
      </dgm:t>
    </dgm:pt>
    <dgm:pt modelId="{A9EB6C76-85FB-4D72-9E05-24847406743B}" type="sibTrans" cxnId="{BB1CD79F-078A-463F-B1C3-AE7F56FB767F}">
      <dgm:prSet/>
      <dgm:spPr/>
      <dgm:t>
        <a:bodyPr/>
        <a:lstStyle/>
        <a:p>
          <a:endParaRPr lang="zh-TW" altLang="en-US"/>
        </a:p>
      </dgm:t>
    </dgm:pt>
    <dgm:pt modelId="{CEB35D74-DE0E-4E10-8BE3-BBBED7E9B1EF}">
      <dgm:prSet phldrT="[文字]" custT="1"/>
      <dgm:spPr/>
      <dgm:t>
        <a:bodyPr/>
        <a:lstStyle/>
        <a:p>
          <a:r>
            <a:rPr lang="zh-TW" altLang="en-US" sz="14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出差旅費核銷單</a:t>
          </a:r>
          <a:endParaRPr lang="zh-TW" altLang="en-US" sz="14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0471F80-2ABF-45F8-8AB3-5722D09C3712}" type="parTrans" cxnId="{2B953725-BACC-43DB-B2D6-C9A6F5DDB661}">
      <dgm:prSet/>
      <dgm:spPr/>
      <dgm:t>
        <a:bodyPr/>
        <a:lstStyle/>
        <a:p>
          <a:endParaRPr lang="zh-TW" altLang="en-US"/>
        </a:p>
      </dgm:t>
    </dgm:pt>
    <dgm:pt modelId="{536FEC0B-D353-4707-AF4C-37051FD70ED8}" type="sibTrans" cxnId="{2B953725-BACC-43DB-B2D6-C9A6F5DDB661}">
      <dgm:prSet/>
      <dgm:spPr/>
      <dgm:t>
        <a:bodyPr/>
        <a:lstStyle/>
        <a:p>
          <a:endParaRPr lang="zh-TW" altLang="en-US"/>
        </a:p>
      </dgm:t>
    </dgm:pt>
    <dgm:pt modelId="{5E142A68-646C-4F02-92B4-2B2AB3171874}">
      <dgm:prSet custT="1"/>
      <dgm:spPr/>
      <dgm:t>
        <a:bodyPr/>
        <a:lstStyle/>
        <a:p>
          <a:r>
            <a:rPr lang="zh-TW" altLang="en-US" sz="14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計畫核銷系統</a:t>
          </a:r>
          <a:endParaRPr lang="zh-TW" altLang="en-US" sz="14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EB13C08-1FED-4B8E-9FAA-3196F42AB0E8}" type="parTrans" cxnId="{B497F076-6B8D-482E-9D24-8B85DD1C5881}">
      <dgm:prSet/>
      <dgm:spPr/>
      <dgm:t>
        <a:bodyPr/>
        <a:lstStyle/>
        <a:p>
          <a:endParaRPr lang="zh-TW" altLang="en-US"/>
        </a:p>
      </dgm:t>
    </dgm:pt>
    <dgm:pt modelId="{84887F2E-66EC-4C25-9388-9D6A3DE1B5F5}" type="sibTrans" cxnId="{B497F076-6B8D-482E-9D24-8B85DD1C5881}">
      <dgm:prSet/>
      <dgm:spPr/>
      <dgm:t>
        <a:bodyPr/>
        <a:lstStyle/>
        <a:p>
          <a:endParaRPr lang="zh-TW" altLang="en-US"/>
        </a:p>
      </dgm:t>
    </dgm:pt>
    <dgm:pt modelId="{5100A178-86A8-4922-B017-B1E24844BA5B}">
      <dgm:prSet custT="1"/>
      <dgm:spPr/>
      <dgm:t>
        <a:bodyPr/>
        <a:lstStyle/>
        <a:p>
          <a:r>
            <a:rPr lang="zh-TW" altLang="en-US" sz="10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檢附憑證核銷歸墊</a:t>
          </a:r>
          <a:endParaRPr lang="zh-TW" altLang="en-US" sz="10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6A2AD1E-D502-4335-9CD5-C682746B38C4}" type="parTrans" cxnId="{7192D043-8301-49BE-8A98-E1FB53DCDB26}">
      <dgm:prSet/>
      <dgm:spPr/>
      <dgm:t>
        <a:bodyPr/>
        <a:lstStyle/>
        <a:p>
          <a:endParaRPr lang="zh-TW" altLang="en-US"/>
        </a:p>
      </dgm:t>
    </dgm:pt>
    <dgm:pt modelId="{B6D7FDF9-747B-47DC-B5EB-BCE4274A7300}" type="sibTrans" cxnId="{7192D043-8301-49BE-8A98-E1FB53DCDB26}">
      <dgm:prSet/>
      <dgm:spPr/>
      <dgm:t>
        <a:bodyPr/>
        <a:lstStyle/>
        <a:p>
          <a:endParaRPr lang="zh-TW" altLang="en-US"/>
        </a:p>
      </dgm:t>
    </dgm:pt>
    <dgm:pt modelId="{8C4CA576-8C5C-4582-8E3B-FE1D7146E1EE}">
      <dgm:prSet/>
      <dgm:spPr/>
      <dgm:t>
        <a:bodyPr/>
        <a:lstStyle/>
        <a:p>
          <a:r>
            <a:rPr lang="zh-TW" altLang="en-US" sz="10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主持人</a:t>
          </a:r>
          <a:endParaRPr lang="zh-TW" altLang="en-US" sz="10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FD3FF0A-3713-46AB-B03C-FF9D4A7C8D99}" type="parTrans" cxnId="{C3A62BE2-40B9-42CF-B683-D49258861F94}">
      <dgm:prSet/>
      <dgm:spPr/>
      <dgm:t>
        <a:bodyPr/>
        <a:lstStyle/>
        <a:p>
          <a:endParaRPr lang="zh-TW" altLang="en-US"/>
        </a:p>
      </dgm:t>
    </dgm:pt>
    <dgm:pt modelId="{EBB5BB79-A616-4381-9836-4826E56B1E2D}" type="sibTrans" cxnId="{C3A62BE2-40B9-42CF-B683-D49258861F94}">
      <dgm:prSet/>
      <dgm:spPr/>
      <dgm:t>
        <a:bodyPr/>
        <a:lstStyle/>
        <a:p>
          <a:endParaRPr lang="zh-TW" altLang="en-US"/>
        </a:p>
      </dgm:t>
    </dgm:pt>
    <dgm:pt modelId="{AC495FFE-CEED-4FF6-977E-85A0894F7D78}">
      <dgm:prSet/>
      <dgm:spPr/>
      <dgm:t>
        <a:bodyPr/>
        <a:lstStyle/>
        <a:p>
          <a:r>
            <a:rPr lang="zh-TW" altLang="en-US" sz="10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專任助理合併於出差單</a:t>
          </a:r>
          <a:endParaRPr lang="zh-TW" altLang="en-US" sz="10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4122E55-A410-448A-A96C-C21BBAC0848A}" type="parTrans" cxnId="{96706E34-05B7-43CC-80B8-B3A579D7CF9E}">
      <dgm:prSet/>
      <dgm:spPr/>
      <dgm:t>
        <a:bodyPr/>
        <a:lstStyle/>
        <a:p>
          <a:endParaRPr lang="zh-TW" altLang="en-US"/>
        </a:p>
      </dgm:t>
    </dgm:pt>
    <dgm:pt modelId="{E03052B2-03AB-44AC-A10A-922936311D1C}" type="sibTrans" cxnId="{96706E34-05B7-43CC-80B8-B3A579D7CF9E}">
      <dgm:prSet/>
      <dgm:spPr/>
      <dgm:t>
        <a:bodyPr/>
        <a:lstStyle/>
        <a:p>
          <a:endParaRPr lang="zh-TW" altLang="en-US"/>
        </a:p>
      </dgm:t>
    </dgm:pt>
    <dgm:pt modelId="{53291663-5B3D-4601-87AF-B9554FDE0850}">
      <dgm:prSet custT="1"/>
      <dgm:spPr/>
      <dgm:t>
        <a:bodyPr/>
        <a:lstStyle/>
        <a:p>
          <a:r>
            <a:rPr lang="zh-TW" altLang="en-US" sz="1000" b="1" dirty="0" smtClean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兼任及臨時工採紙本作業</a:t>
          </a:r>
          <a:endParaRPr lang="zh-TW" altLang="en-US" sz="1000" b="1" dirty="0">
            <a:solidFill>
              <a:srgbClr val="FFFF0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0001192-DC9A-4E17-B6DA-F2A44D4C5D54}" type="parTrans" cxnId="{6E5DEA8D-6FEA-4BC8-90F7-8B4334346097}">
      <dgm:prSet/>
      <dgm:spPr/>
      <dgm:t>
        <a:bodyPr/>
        <a:lstStyle/>
        <a:p>
          <a:endParaRPr lang="zh-TW" altLang="en-US"/>
        </a:p>
      </dgm:t>
    </dgm:pt>
    <dgm:pt modelId="{506C87A4-98A5-4C49-8046-F5376F8998B6}" type="sibTrans" cxnId="{6E5DEA8D-6FEA-4BC8-90F7-8B4334346097}">
      <dgm:prSet/>
      <dgm:spPr/>
      <dgm:t>
        <a:bodyPr/>
        <a:lstStyle/>
        <a:p>
          <a:endParaRPr lang="zh-TW" altLang="en-US"/>
        </a:p>
      </dgm:t>
    </dgm:pt>
    <dgm:pt modelId="{056B028A-37C8-4762-AA1C-A739D6086FF5}" type="pres">
      <dgm:prSet presAssocID="{41FBE71E-C9A0-45D8-B784-13F64125E99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66858824-FFD9-49BA-B37B-552818AC3F3F}" type="pres">
      <dgm:prSet presAssocID="{91179270-EEA6-4BEA-A4E0-8762D12CAF0F}" presName="composite" presStyleCnt="0"/>
      <dgm:spPr/>
    </dgm:pt>
    <dgm:pt modelId="{D9879040-24FB-4612-968F-966188690799}" type="pres">
      <dgm:prSet presAssocID="{91179270-EEA6-4BEA-A4E0-8762D12CAF0F}" presName="imagSh" presStyleLbl="bgImgPlace1" presStyleIdx="0" presStyleCnt="4" custLinFactNeighborX="-286" custLinFactNeighborY="-18430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zh-TW" altLang="en-US"/>
        </a:p>
      </dgm:t>
    </dgm:pt>
    <dgm:pt modelId="{911BEF14-2382-431F-BFB5-0C4E6AD4425C}" type="pres">
      <dgm:prSet presAssocID="{91179270-EEA6-4BEA-A4E0-8762D12CAF0F}" presName="txNode" presStyleLbl="node1" presStyleIdx="0" presStyleCnt="4" custScaleX="125657" custScaleY="94498" custLinFactNeighborX="11042" custLinFactNeighborY="1506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51FA14A-DE81-463E-A953-EC3E3DCC0EB8}" type="pres">
      <dgm:prSet presAssocID="{6FCFECC7-02FA-48B0-81A9-A05FB34408F4}" presName="sibTrans" presStyleLbl="sibTrans2D1" presStyleIdx="0" presStyleCnt="3"/>
      <dgm:spPr/>
      <dgm:t>
        <a:bodyPr/>
        <a:lstStyle/>
        <a:p>
          <a:endParaRPr lang="zh-TW" altLang="en-US"/>
        </a:p>
      </dgm:t>
    </dgm:pt>
    <dgm:pt modelId="{57CB69E1-B729-4C7D-8555-B08900D824F5}" type="pres">
      <dgm:prSet presAssocID="{6FCFECC7-02FA-48B0-81A9-A05FB34408F4}" presName="connTx" presStyleLbl="sibTrans2D1" presStyleIdx="0" presStyleCnt="3"/>
      <dgm:spPr/>
      <dgm:t>
        <a:bodyPr/>
        <a:lstStyle/>
        <a:p>
          <a:endParaRPr lang="zh-TW" altLang="en-US"/>
        </a:p>
      </dgm:t>
    </dgm:pt>
    <dgm:pt modelId="{DAC9C8D3-CF6E-4BE7-80B7-FAE8E2D8EC7E}" type="pres">
      <dgm:prSet presAssocID="{2CF6E823-1CCD-433F-923B-563FF961AB46}" presName="composite" presStyleCnt="0"/>
      <dgm:spPr/>
    </dgm:pt>
    <dgm:pt modelId="{BB63C762-0707-48AE-AA0A-79291843F95E}" type="pres">
      <dgm:prSet presAssocID="{2CF6E823-1CCD-433F-923B-563FF961AB46}" presName="imagSh" presStyleLbl="bgImgPlace1" presStyleIdx="1" presStyleCnt="4" custLinFactNeighborX="-1302" custLinFactNeighborY="-17055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zh-TW" altLang="en-US"/>
        </a:p>
      </dgm:t>
    </dgm:pt>
    <dgm:pt modelId="{71B352B7-0246-4391-904A-78A05328C6AE}" type="pres">
      <dgm:prSet presAssocID="{2CF6E823-1CCD-433F-923B-563FF961AB46}" presName="txNode" presStyleLbl="node1" presStyleIdx="1" presStyleCnt="4" custScaleX="149054" custLinFactNeighborX="16987" custLinFactNeighborY="1716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A6CB791-A099-40C7-A4EE-86CC5DE3CC82}" type="pres">
      <dgm:prSet presAssocID="{A1265CC3-0C43-4D41-9AC0-30984D494ADD}" presName="sibTrans" presStyleLbl="sibTrans2D1" presStyleIdx="1" presStyleCnt="3"/>
      <dgm:spPr/>
      <dgm:t>
        <a:bodyPr/>
        <a:lstStyle/>
        <a:p>
          <a:endParaRPr lang="zh-TW" altLang="en-US"/>
        </a:p>
      </dgm:t>
    </dgm:pt>
    <dgm:pt modelId="{F0D7F942-5D23-4539-966C-253167A25860}" type="pres">
      <dgm:prSet presAssocID="{A1265CC3-0C43-4D41-9AC0-30984D494ADD}" presName="connTx" presStyleLbl="sibTrans2D1" presStyleIdx="1" presStyleCnt="3"/>
      <dgm:spPr/>
      <dgm:t>
        <a:bodyPr/>
        <a:lstStyle/>
        <a:p>
          <a:endParaRPr lang="zh-TW" altLang="en-US"/>
        </a:p>
      </dgm:t>
    </dgm:pt>
    <dgm:pt modelId="{52FD55B7-3E0A-4256-BA6D-D63DDD35403D}" type="pres">
      <dgm:prSet presAssocID="{CEB35D74-DE0E-4E10-8BE3-BBBED7E9B1EF}" presName="composite" presStyleCnt="0"/>
      <dgm:spPr/>
    </dgm:pt>
    <dgm:pt modelId="{6F8B9D19-28F6-48F7-A369-B62160681BEF}" type="pres">
      <dgm:prSet presAssocID="{CEB35D74-DE0E-4E10-8BE3-BBBED7E9B1EF}" presName="imagSh" presStyleLbl="bgImgPlace1" presStyleIdx="2" presStyleCnt="4" custLinFactNeighborX="-4414" custLinFactNeighborY="-17055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zh-TW" altLang="en-US"/>
        </a:p>
      </dgm:t>
    </dgm:pt>
    <dgm:pt modelId="{1542925F-114F-4451-8F87-6C6971A1EAB6}" type="pres">
      <dgm:prSet presAssocID="{CEB35D74-DE0E-4E10-8BE3-BBBED7E9B1EF}" presName="txNode" presStyleLbl="node1" presStyleIdx="2" presStyleCnt="4" custScaleX="129288" custLinFactNeighborX="13002" custLinFactNeighborY="1716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97827A9-B2C2-4D55-B52D-365FB11EDF73}" type="pres">
      <dgm:prSet presAssocID="{536FEC0B-D353-4707-AF4C-37051FD70ED8}" presName="sibTrans" presStyleLbl="sibTrans2D1" presStyleIdx="2" presStyleCnt="3"/>
      <dgm:spPr/>
      <dgm:t>
        <a:bodyPr/>
        <a:lstStyle/>
        <a:p>
          <a:endParaRPr lang="zh-TW" altLang="en-US"/>
        </a:p>
      </dgm:t>
    </dgm:pt>
    <dgm:pt modelId="{27DD343A-462D-491E-82E3-0617FC9D46C4}" type="pres">
      <dgm:prSet presAssocID="{536FEC0B-D353-4707-AF4C-37051FD70ED8}" presName="connTx" presStyleLbl="sibTrans2D1" presStyleIdx="2" presStyleCnt="3"/>
      <dgm:spPr/>
      <dgm:t>
        <a:bodyPr/>
        <a:lstStyle/>
        <a:p>
          <a:endParaRPr lang="zh-TW" altLang="en-US"/>
        </a:p>
      </dgm:t>
    </dgm:pt>
    <dgm:pt modelId="{FFEC4AC9-FDF2-491C-BB5C-6901177C1997}" type="pres">
      <dgm:prSet presAssocID="{5E142A68-646C-4F02-92B4-2B2AB3171874}" presName="composite" presStyleCnt="0"/>
      <dgm:spPr/>
    </dgm:pt>
    <dgm:pt modelId="{AA9D4CAD-3009-4B90-90A0-FDF2F8833CF7}" type="pres">
      <dgm:prSet presAssocID="{5E142A68-646C-4F02-92B4-2B2AB3171874}" presName="imagSh" presStyleLbl="bgImgPlace1" presStyleIdx="3" presStyleCnt="4" custLinFactNeighborX="-7612" custLinFactNeighborY="-17055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zh-TW" altLang="en-US"/>
        </a:p>
      </dgm:t>
    </dgm:pt>
    <dgm:pt modelId="{575F18A6-EF9E-450C-9BB5-00B865F68A10}" type="pres">
      <dgm:prSet presAssocID="{5E142A68-646C-4F02-92B4-2B2AB3171874}" presName="txNode" presStyleLbl="node1" presStyleIdx="3" presStyleCnt="4" custScaleX="124991" custLinFactNeighborX="-220" custLinFactNeighborY="1756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C5E26755-C794-46CE-9969-C7EDB288DE8B}" type="presOf" srcId="{5100A178-86A8-4922-B017-B1E24844BA5B}" destId="{575F18A6-EF9E-450C-9BB5-00B865F68A10}" srcOrd="0" destOrd="1" presId="urn:microsoft.com/office/officeart/2005/8/layout/hProcess10"/>
    <dgm:cxn modelId="{BB5E916D-5559-44C4-B0C3-C7905D307B19}" type="presOf" srcId="{53291663-5B3D-4601-87AF-B9554FDE0850}" destId="{1542925F-114F-4451-8F87-6C6971A1EAB6}" srcOrd="0" destOrd="3" presId="urn:microsoft.com/office/officeart/2005/8/layout/hProcess10"/>
    <dgm:cxn modelId="{B3CB4B3E-D44E-4893-8AE7-0A97497131B3}" type="presOf" srcId="{536FEC0B-D353-4707-AF4C-37051FD70ED8}" destId="{797827A9-B2C2-4D55-B52D-365FB11EDF73}" srcOrd="0" destOrd="0" presId="urn:microsoft.com/office/officeart/2005/8/layout/hProcess10"/>
    <dgm:cxn modelId="{2C5DA986-4227-4DFA-BE44-F49F634023CF}" type="presOf" srcId="{2CF6E823-1CCD-433F-923B-563FF961AB46}" destId="{71B352B7-0246-4391-904A-78A05328C6AE}" srcOrd="0" destOrd="0" presId="urn:microsoft.com/office/officeart/2005/8/layout/hProcess10"/>
    <dgm:cxn modelId="{F2C34567-F554-4584-9A3E-8CF7826CD172}" type="presOf" srcId="{41FBE71E-C9A0-45D8-B784-13F64125E99B}" destId="{056B028A-37C8-4762-AA1C-A739D6086FF5}" srcOrd="0" destOrd="0" presId="urn:microsoft.com/office/officeart/2005/8/layout/hProcess10"/>
    <dgm:cxn modelId="{98413AE1-692A-4CC9-82B2-9FA0D733DFEF}" type="presOf" srcId="{5E142A68-646C-4F02-92B4-2B2AB3171874}" destId="{575F18A6-EF9E-450C-9BB5-00B865F68A10}" srcOrd="0" destOrd="0" presId="urn:microsoft.com/office/officeart/2005/8/layout/hProcess10"/>
    <dgm:cxn modelId="{2CDD544D-5ED7-4027-AB4C-B0C3C52C8DBE}" type="presOf" srcId="{A1265CC3-0C43-4D41-9AC0-30984D494ADD}" destId="{AA6CB791-A099-40C7-A4EE-86CC5DE3CC82}" srcOrd="0" destOrd="0" presId="urn:microsoft.com/office/officeart/2005/8/layout/hProcess10"/>
    <dgm:cxn modelId="{2B953725-BACC-43DB-B2D6-C9A6F5DDB661}" srcId="{41FBE71E-C9A0-45D8-B784-13F64125E99B}" destId="{CEB35D74-DE0E-4E10-8BE3-BBBED7E9B1EF}" srcOrd="2" destOrd="0" parTransId="{E0471F80-2ABF-45F8-8AB3-5722D09C3712}" sibTransId="{536FEC0B-D353-4707-AF4C-37051FD70ED8}"/>
    <dgm:cxn modelId="{51860CE1-324F-4A8C-8A5B-C73C43EEE5DC}" type="presOf" srcId="{CEB35D74-DE0E-4E10-8BE3-BBBED7E9B1EF}" destId="{1542925F-114F-4451-8F87-6C6971A1EAB6}" srcOrd="0" destOrd="0" presId="urn:microsoft.com/office/officeart/2005/8/layout/hProcess10"/>
    <dgm:cxn modelId="{5C964005-50C3-45FF-923F-12516FEFDE49}" type="presOf" srcId="{6FCFECC7-02FA-48B0-81A9-A05FB34408F4}" destId="{57CB69E1-B729-4C7D-8555-B08900D824F5}" srcOrd="1" destOrd="0" presId="urn:microsoft.com/office/officeart/2005/8/layout/hProcess10"/>
    <dgm:cxn modelId="{7192D043-8301-49BE-8A98-E1FB53DCDB26}" srcId="{5E142A68-646C-4F02-92B4-2B2AB3171874}" destId="{5100A178-86A8-4922-B017-B1E24844BA5B}" srcOrd="0" destOrd="0" parTransId="{D6A2AD1E-D502-4335-9CD5-C682746B38C4}" sibTransId="{B6D7FDF9-747B-47DC-B5EB-BCE4274A7300}"/>
    <dgm:cxn modelId="{BB1CD79F-078A-463F-B1C3-AE7F56FB767F}" srcId="{2CF6E823-1CCD-433F-923B-563FF961AB46}" destId="{FA527F92-BCE9-45F0-9674-27FE34989FAD}" srcOrd="0" destOrd="0" parTransId="{C9E32B39-7FB9-4F54-A06F-B430C1D9B446}" sibTransId="{A9EB6C76-85FB-4D72-9E05-24847406743B}"/>
    <dgm:cxn modelId="{B497F076-6B8D-482E-9D24-8B85DD1C5881}" srcId="{41FBE71E-C9A0-45D8-B784-13F64125E99B}" destId="{5E142A68-646C-4F02-92B4-2B2AB3171874}" srcOrd="3" destOrd="0" parTransId="{8EB13C08-1FED-4B8E-9FAA-3196F42AB0E8}" sibTransId="{84887F2E-66EC-4C25-9388-9D6A3DE1B5F5}"/>
    <dgm:cxn modelId="{6E5DEA8D-6FEA-4BC8-90F7-8B4334346097}" srcId="{CEB35D74-DE0E-4E10-8BE3-BBBED7E9B1EF}" destId="{53291663-5B3D-4601-87AF-B9554FDE0850}" srcOrd="2" destOrd="0" parTransId="{70001192-DC9A-4E17-B6DA-F2A44D4C5D54}" sibTransId="{506C87A4-98A5-4C49-8046-F5376F8998B6}"/>
    <dgm:cxn modelId="{6B576820-CFEE-4E2A-8476-705E2670F81D}" type="presOf" srcId="{FA527F92-BCE9-45F0-9674-27FE34989FAD}" destId="{71B352B7-0246-4391-904A-78A05328C6AE}" srcOrd="0" destOrd="1" presId="urn:microsoft.com/office/officeart/2005/8/layout/hProcess10"/>
    <dgm:cxn modelId="{C3A62BE2-40B9-42CF-B683-D49258861F94}" srcId="{CEB35D74-DE0E-4E10-8BE3-BBBED7E9B1EF}" destId="{8C4CA576-8C5C-4582-8E3B-FE1D7146E1EE}" srcOrd="0" destOrd="0" parTransId="{1FD3FF0A-3713-46AB-B03C-FF9D4A7C8D99}" sibTransId="{EBB5BB79-A616-4381-9836-4826E56B1E2D}"/>
    <dgm:cxn modelId="{7840DBE2-DDC8-4E13-BBCB-35BC8A02F3BF}" srcId="{91179270-EEA6-4BEA-A4E0-8762D12CAF0F}" destId="{9C1E1CBD-CAEA-49E5-BC74-BDE46F44E218}" srcOrd="0" destOrd="0" parTransId="{76AA4967-4E28-4A7F-BBC7-B7000F161883}" sibTransId="{6EB17DB2-54B1-4AFD-B046-43CD55933617}"/>
    <dgm:cxn modelId="{96706E34-05B7-43CC-80B8-B3A579D7CF9E}" srcId="{CEB35D74-DE0E-4E10-8BE3-BBBED7E9B1EF}" destId="{AC495FFE-CEED-4FF6-977E-85A0894F7D78}" srcOrd="1" destOrd="0" parTransId="{C4122E55-A410-448A-A96C-C21BBAC0848A}" sibTransId="{E03052B2-03AB-44AC-A10A-922936311D1C}"/>
    <dgm:cxn modelId="{74EA8405-077D-4C2D-8DEF-5F64F1D4F9A2}" srcId="{41FBE71E-C9A0-45D8-B784-13F64125E99B}" destId="{91179270-EEA6-4BEA-A4E0-8762D12CAF0F}" srcOrd="0" destOrd="0" parTransId="{821ACE71-3224-4E7D-8461-9B35D1564BB5}" sibTransId="{6FCFECC7-02FA-48B0-81A9-A05FB34408F4}"/>
    <dgm:cxn modelId="{EFDD6B5B-C14A-4CC9-8D06-96FF8B9AD46D}" type="presOf" srcId="{536FEC0B-D353-4707-AF4C-37051FD70ED8}" destId="{27DD343A-462D-491E-82E3-0617FC9D46C4}" srcOrd="1" destOrd="0" presId="urn:microsoft.com/office/officeart/2005/8/layout/hProcess10"/>
    <dgm:cxn modelId="{626EE706-40C4-4A00-B8F3-59123ED00CDF}" type="presOf" srcId="{6FCFECC7-02FA-48B0-81A9-A05FB34408F4}" destId="{951FA14A-DE81-463E-A953-EC3E3DCC0EB8}" srcOrd="0" destOrd="0" presId="urn:microsoft.com/office/officeart/2005/8/layout/hProcess10"/>
    <dgm:cxn modelId="{FD713DEC-BD50-470F-AA21-420A4E3254C4}" type="presOf" srcId="{A1265CC3-0C43-4D41-9AC0-30984D494ADD}" destId="{F0D7F942-5D23-4539-966C-253167A25860}" srcOrd="1" destOrd="0" presId="urn:microsoft.com/office/officeart/2005/8/layout/hProcess10"/>
    <dgm:cxn modelId="{3ADEF71B-9BC9-4BF8-8027-9582B69725D7}" type="presOf" srcId="{8C4CA576-8C5C-4582-8E3B-FE1D7146E1EE}" destId="{1542925F-114F-4451-8F87-6C6971A1EAB6}" srcOrd="0" destOrd="1" presId="urn:microsoft.com/office/officeart/2005/8/layout/hProcess10"/>
    <dgm:cxn modelId="{6CB2C959-A16D-42E9-9135-9BD5F01F5A3B}" type="presOf" srcId="{9C1E1CBD-CAEA-49E5-BC74-BDE46F44E218}" destId="{911BEF14-2382-431F-BFB5-0C4E6AD4425C}" srcOrd="0" destOrd="1" presId="urn:microsoft.com/office/officeart/2005/8/layout/hProcess10"/>
    <dgm:cxn modelId="{8ADA1C87-68B7-4617-A06D-3B6AAFF5DE94}" type="presOf" srcId="{AC495FFE-CEED-4FF6-977E-85A0894F7D78}" destId="{1542925F-114F-4451-8F87-6C6971A1EAB6}" srcOrd="0" destOrd="2" presId="urn:microsoft.com/office/officeart/2005/8/layout/hProcess10"/>
    <dgm:cxn modelId="{44B8B77B-BD09-4F9E-8856-02F14717B648}" srcId="{41FBE71E-C9A0-45D8-B784-13F64125E99B}" destId="{2CF6E823-1CCD-433F-923B-563FF961AB46}" srcOrd="1" destOrd="0" parTransId="{54AEFD34-49FA-47F1-9542-772C143AF0A6}" sibTransId="{A1265CC3-0C43-4D41-9AC0-30984D494ADD}"/>
    <dgm:cxn modelId="{814A4AB7-95F2-483E-862A-F2F8C84A2B6C}" type="presOf" srcId="{91179270-EEA6-4BEA-A4E0-8762D12CAF0F}" destId="{911BEF14-2382-431F-BFB5-0C4E6AD4425C}" srcOrd="0" destOrd="0" presId="urn:microsoft.com/office/officeart/2005/8/layout/hProcess10"/>
    <dgm:cxn modelId="{55327C21-9DF4-4BE8-B6B5-56F61C726CB3}" type="presParOf" srcId="{056B028A-37C8-4762-AA1C-A739D6086FF5}" destId="{66858824-FFD9-49BA-B37B-552818AC3F3F}" srcOrd="0" destOrd="0" presId="urn:microsoft.com/office/officeart/2005/8/layout/hProcess10"/>
    <dgm:cxn modelId="{815D95CF-5A00-4258-86DA-2DE797B2BE64}" type="presParOf" srcId="{66858824-FFD9-49BA-B37B-552818AC3F3F}" destId="{D9879040-24FB-4612-968F-966188690799}" srcOrd="0" destOrd="0" presId="urn:microsoft.com/office/officeart/2005/8/layout/hProcess10"/>
    <dgm:cxn modelId="{8D70EAF7-4777-484E-98D5-A5409EBEB992}" type="presParOf" srcId="{66858824-FFD9-49BA-B37B-552818AC3F3F}" destId="{911BEF14-2382-431F-BFB5-0C4E6AD4425C}" srcOrd="1" destOrd="0" presId="urn:microsoft.com/office/officeart/2005/8/layout/hProcess10"/>
    <dgm:cxn modelId="{3B1FB27C-8054-4A8B-A42C-3EAD14FDFB63}" type="presParOf" srcId="{056B028A-37C8-4762-AA1C-A739D6086FF5}" destId="{951FA14A-DE81-463E-A953-EC3E3DCC0EB8}" srcOrd="1" destOrd="0" presId="urn:microsoft.com/office/officeart/2005/8/layout/hProcess10"/>
    <dgm:cxn modelId="{B45E16F5-AA70-47AF-AD4D-DDD3042CB68D}" type="presParOf" srcId="{951FA14A-DE81-463E-A953-EC3E3DCC0EB8}" destId="{57CB69E1-B729-4C7D-8555-B08900D824F5}" srcOrd="0" destOrd="0" presId="urn:microsoft.com/office/officeart/2005/8/layout/hProcess10"/>
    <dgm:cxn modelId="{3115DE76-8A81-426B-8305-1E4B63F07464}" type="presParOf" srcId="{056B028A-37C8-4762-AA1C-A739D6086FF5}" destId="{DAC9C8D3-CF6E-4BE7-80B7-FAE8E2D8EC7E}" srcOrd="2" destOrd="0" presId="urn:microsoft.com/office/officeart/2005/8/layout/hProcess10"/>
    <dgm:cxn modelId="{203076A8-0566-4BBD-A451-A9CF350ED433}" type="presParOf" srcId="{DAC9C8D3-CF6E-4BE7-80B7-FAE8E2D8EC7E}" destId="{BB63C762-0707-48AE-AA0A-79291843F95E}" srcOrd="0" destOrd="0" presId="urn:microsoft.com/office/officeart/2005/8/layout/hProcess10"/>
    <dgm:cxn modelId="{5C5DB767-B232-472F-A85C-A21B089BA6D5}" type="presParOf" srcId="{DAC9C8D3-CF6E-4BE7-80B7-FAE8E2D8EC7E}" destId="{71B352B7-0246-4391-904A-78A05328C6AE}" srcOrd="1" destOrd="0" presId="urn:microsoft.com/office/officeart/2005/8/layout/hProcess10"/>
    <dgm:cxn modelId="{E6295922-E342-48BD-A730-CC702233E1CC}" type="presParOf" srcId="{056B028A-37C8-4762-AA1C-A739D6086FF5}" destId="{AA6CB791-A099-40C7-A4EE-86CC5DE3CC82}" srcOrd="3" destOrd="0" presId="urn:microsoft.com/office/officeart/2005/8/layout/hProcess10"/>
    <dgm:cxn modelId="{054ADAA9-9C12-4A43-B67D-8EAC71C2D325}" type="presParOf" srcId="{AA6CB791-A099-40C7-A4EE-86CC5DE3CC82}" destId="{F0D7F942-5D23-4539-966C-253167A25860}" srcOrd="0" destOrd="0" presId="urn:microsoft.com/office/officeart/2005/8/layout/hProcess10"/>
    <dgm:cxn modelId="{F3D4136F-1D61-4D09-A38E-8310E2666CDD}" type="presParOf" srcId="{056B028A-37C8-4762-AA1C-A739D6086FF5}" destId="{52FD55B7-3E0A-4256-BA6D-D63DDD35403D}" srcOrd="4" destOrd="0" presId="urn:microsoft.com/office/officeart/2005/8/layout/hProcess10"/>
    <dgm:cxn modelId="{B123E3D7-AE96-49A2-8FE2-C62B3DA331F1}" type="presParOf" srcId="{52FD55B7-3E0A-4256-BA6D-D63DDD35403D}" destId="{6F8B9D19-28F6-48F7-A369-B62160681BEF}" srcOrd="0" destOrd="0" presId="urn:microsoft.com/office/officeart/2005/8/layout/hProcess10"/>
    <dgm:cxn modelId="{DD859DF1-D14F-40CA-B3EA-1597E45FA838}" type="presParOf" srcId="{52FD55B7-3E0A-4256-BA6D-D63DDD35403D}" destId="{1542925F-114F-4451-8F87-6C6971A1EAB6}" srcOrd="1" destOrd="0" presId="urn:microsoft.com/office/officeart/2005/8/layout/hProcess10"/>
    <dgm:cxn modelId="{95A9E016-0E3A-4C5E-976A-7221F4B0F18C}" type="presParOf" srcId="{056B028A-37C8-4762-AA1C-A739D6086FF5}" destId="{797827A9-B2C2-4D55-B52D-365FB11EDF73}" srcOrd="5" destOrd="0" presId="urn:microsoft.com/office/officeart/2005/8/layout/hProcess10"/>
    <dgm:cxn modelId="{3C6977C8-7D13-4C97-B7C3-37C8511D9DF5}" type="presParOf" srcId="{797827A9-B2C2-4D55-B52D-365FB11EDF73}" destId="{27DD343A-462D-491E-82E3-0617FC9D46C4}" srcOrd="0" destOrd="0" presId="urn:microsoft.com/office/officeart/2005/8/layout/hProcess10"/>
    <dgm:cxn modelId="{6F1D197B-9EEE-48EE-AEF6-310C5EC4D8CE}" type="presParOf" srcId="{056B028A-37C8-4762-AA1C-A739D6086FF5}" destId="{FFEC4AC9-FDF2-491C-BB5C-6901177C1997}" srcOrd="6" destOrd="0" presId="urn:microsoft.com/office/officeart/2005/8/layout/hProcess10"/>
    <dgm:cxn modelId="{C55EFD03-9F9F-4079-9C02-7949610C0B1B}" type="presParOf" srcId="{FFEC4AC9-FDF2-491C-BB5C-6901177C1997}" destId="{AA9D4CAD-3009-4B90-90A0-FDF2F8833CF7}" srcOrd="0" destOrd="0" presId="urn:microsoft.com/office/officeart/2005/8/layout/hProcess10"/>
    <dgm:cxn modelId="{1281C9E6-4B18-409B-A6D8-40910CE4E71E}" type="presParOf" srcId="{FFEC4AC9-FDF2-491C-BB5C-6901177C1997}" destId="{575F18A6-EF9E-450C-9BB5-00B865F68A10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74C6E57-1978-48C8-851E-9452EC6EB406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00A8F02F-88E2-4E61-A4CD-500518F3CF6C}">
      <dgm:prSet phldrT="[文字]"/>
      <dgm:spPr/>
      <dgm:t>
        <a:bodyPr/>
        <a:lstStyle/>
        <a:p>
          <a:r>
            <a: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PI/</a:t>
          </a:r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助理提供預估表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EA73D6D-7398-4D31-A716-92FE0B78797A}" type="parTrans" cxnId="{2D6726CB-C90B-4F18-A9FB-F5CAC40A1DB4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A4A3286-B0D6-4864-BEC8-D4D6F6319BAB}" type="sibTrans" cxnId="{2D6726CB-C90B-4F18-A9FB-F5CAC40A1DB4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E8DBB49-1992-47B2-A3CA-5BDF86DFB371}">
      <dgm:prSet phldrT="[文字]"/>
      <dgm:spPr/>
      <dgm:t>
        <a:bodyPr/>
        <a:lstStyle/>
        <a:p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研究部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9E3A905-9EF4-4511-BBBE-EE940B50C76A}" type="parTrans" cxnId="{F5407921-264B-4263-80DE-253E6753AEAD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1D6C914-8B64-4050-89C7-665DA71D227B}" type="sibTrans" cxnId="{F5407921-264B-4263-80DE-253E6753AEAD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E1597FA-3138-43AE-96FF-8E5B08C57D0C}">
      <dgm:prSet phldrT="[文字]"/>
      <dgm:spPr/>
      <dgm:t>
        <a:bodyPr/>
        <a:lstStyle/>
        <a:p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轉陳財務室及動物中心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4EE0BF4-A425-4E43-9D70-919CD1899FCA}" type="parTrans" cxnId="{5F5653C5-829B-4C5D-A654-3234FC7B5DB3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7821640-2132-46D5-9327-85E8F6D31396}" type="sibTrans" cxnId="{5F5653C5-829B-4C5D-A654-3234FC7B5DB3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FC97B38-011E-46A9-B25B-AA81E4975948}">
      <dgm:prSet phldrT="[文字]"/>
      <dgm:spPr/>
      <dgm:t>
        <a:bodyPr/>
        <a:lstStyle/>
        <a:p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研究部回報</a:t>
          </a:r>
          <a:r>
            <a: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PI/</a:t>
          </a:r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助理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E5531A3-D35C-46FD-8B4D-4639A2047B80}" type="parTrans" cxnId="{77D2EE4D-2146-4B8D-8AAC-CF4BD3A9EF12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90A15FF-87E6-4617-8E11-D01813B82382}" type="sibTrans" cxnId="{77D2EE4D-2146-4B8D-8AAC-CF4BD3A9EF12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C3FE4B7-C2B4-486F-B841-9307A6AD07FD}">
      <dgm:prSet phldrT="[文字]"/>
      <dgm:spPr/>
      <dgm:t>
        <a:bodyPr/>
        <a:lstStyle/>
        <a:p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財務室進行撥款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2C7A0AF-B98F-4B61-99CC-63AD73828B57}" type="parTrans" cxnId="{DDD8596A-8BB3-4E61-89F4-D0B997D272C6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7C09B31-FF1C-4D7C-98DE-95CB4AB29034}" type="sibTrans" cxnId="{DDD8596A-8BB3-4E61-89F4-D0B997D272C6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6D3AB6D-3928-4F5E-BEF3-770F717346CF}" type="pres">
      <dgm:prSet presAssocID="{874C6E57-1978-48C8-851E-9452EC6EB40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2B1D742A-A578-4AD4-A9AB-A924B1DEDACB}" type="pres">
      <dgm:prSet presAssocID="{00A8F02F-88E2-4E61-A4CD-500518F3CF6C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26AB5AA-F55B-44B5-ACF1-D20F79144873}" type="pres">
      <dgm:prSet presAssocID="{BA4A3286-B0D6-4864-BEC8-D4D6F6319BAB}" presName="sibTrans" presStyleLbl="sibTrans2D1" presStyleIdx="0" presStyleCnt="4"/>
      <dgm:spPr/>
      <dgm:t>
        <a:bodyPr/>
        <a:lstStyle/>
        <a:p>
          <a:endParaRPr lang="zh-TW" altLang="en-US"/>
        </a:p>
      </dgm:t>
    </dgm:pt>
    <dgm:pt modelId="{37AC2F19-F2C9-4E4A-9672-682A38D5CD0A}" type="pres">
      <dgm:prSet presAssocID="{BA4A3286-B0D6-4864-BEC8-D4D6F6319BAB}" presName="connectorText" presStyleLbl="sibTrans2D1" presStyleIdx="0" presStyleCnt="4"/>
      <dgm:spPr/>
      <dgm:t>
        <a:bodyPr/>
        <a:lstStyle/>
        <a:p>
          <a:endParaRPr lang="zh-TW" altLang="en-US"/>
        </a:p>
      </dgm:t>
    </dgm:pt>
    <dgm:pt modelId="{1858DF17-1EBF-4A30-98B8-69EC9FCA675A}" type="pres">
      <dgm:prSet presAssocID="{FE8DBB49-1992-47B2-A3CA-5BDF86DFB371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0053248-5F86-43F4-9866-7C3A2D04986C}" type="pres">
      <dgm:prSet presAssocID="{D1D6C914-8B64-4050-89C7-665DA71D227B}" presName="sibTrans" presStyleLbl="sibTrans2D1" presStyleIdx="1" presStyleCnt="4"/>
      <dgm:spPr/>
      <dgm:t>
        <a:bodyPr/>
        <a:lstStyle/>
        <a:p>
          <a:endParaRPr lang="zh-TW" altLang="en-US"/>
        </a:p>
      </dgm:t>
    </dgm:pt>
    <dgm:pt modelId="{73A27928-D2F0-4758-8484-B3CC5EC054F0}" type="pres">
      <dgm:prSet presAssocID="{D1D6C914-8B64-4050-89C7-665DA71D227B}" presName="connectorText" presStyleLbl="sibTrans2D1" presStyleIdx="1" presStyleCnt="4"/>
      <dgm:spPr/>
      <dgm:t>
        <a:bodyPr/>
        <a:lstStyle/>
        <a:p>
          <a:endParaRPr lang="zh-TW" altLang="en-US"/>
        </a:p>
      </dgm:t>
    </dgm:pt>
    <dgm:pt modelId="{976F9566-F934-4AE7-A71C-A1530E6D0974}" type="pres">
      <dgm:prSet presAssocID="{7E1597FA-3138-43AE-96FF-8E5B08C57D0C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076DF04-3B9E-4303-BE98-8D8F133FE25D}" type="pres">
      <dgm:prSet presAssocID="{B7821640-2132-46D5-9327-85E8F6D31396}" presName="sibTrans" presStyleLbl="sibTrans2D1" presStyleIdx="2" presStyleCnt="4"/>
      <dgm:spPr/>
      <dgm:t>
        <a:bodyPr/>
        <a:lstStyle/>
        <a:p>
          <a:endParaRPr lang="zh-TW" altLang="en-US"/>
        </a:p>
      </dgm:t>
    </dgm:pt>
    <dgm:pt modelId="{9ECF834D-11B1-4AF7-B12C-3F1779DAB3FC}" type="pres">
      <dgm:prSet presAssocID="{B7821640-2132-46D5-9327-85E8F6D31396}" presName="connectorText" presStyleLbl="sibTrans2D1" presStyleIdx="2" presStyleCnt="4"/>
      <dgm:spPr/>
      <dgm:t>
        <a:bodyPr/>
        <a:lstStyle/>
        <a:p>
          <a:endParaRPr lang="zh-TW" altLang="en-US"/>
        </a:p>
      </dgm:t>
    </dgm:pt>
    <dgm:pt modelId="{322D1269-4EB5-4EA5-9CE6-2177C953B34E}" type="pres">
      <dgm:prSet presAssocID="{7FC97B38-011E-46A9-B25B-AA81E4975948}" presName="node" presStyleLbl="node1" presStyleIdx="3" presStyleCnt="5" custLinFactNeighborX="9714" custLinFactNeighborY="-5467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332F027-D7BC-4072-B906-FA8ADDF81BF0}" type="pres">
      <dgm:prSet presAssocID="{D90A15FF-87E6-4617-8E11-D01813B82382}" presName="sibTrans" presStyleLbl="sibTrans2D1" presStyleIdx="3" presStyleCnt="4" custAng="17227184" custScaleX="252341" custLinFactX="-300000" custLinFactY="20121" custLinFactNeighborX="-317787" custLinFactNeighborY="100000"/>
      <dgm:spPr/>
      <dgm:t>
        <a:bodyPr/>
        <a:lstStyle/>
        <a:p>
          <a:endParaRPr lang="zh-TW" altLang="en-US"/>
        </a:p>
      </dgm:t>
    </dgm:pt>
    <dgm:pt modelId="{49ECCF3F-2125-4B01-AA09-96EC014C6055}" type="pres">
      <dgm:prSet presAssocID="{D90A15FF-87E6-4617-8E11-D01813B82382}" presName="connectorText" presStyleLbl="sibTrans2D1" presStyleIdx="3" presStyleCnt="4"/>
      <dgm:spPr/>
      <dgm:t>
        <a:bodyPr/>
        <a:lstStyle/>
        <a:p>
          <a:endParaRPr lang="zh-TW" altLang="en-US"/>
        </a:p>
      </dgm:t>
    </dgm:pt>
    <dgm:pt modelId="{A1AA8C84-630D-4D22-AEBC-DEC323C62A49}" type="pres">
      <dgm:prSet presAssocID="{7C3FE4B7-C2B4-486F-B841-9307A6AD07FD}" presName="node" presStyleLbl="node1" presStyleIdx="4" presStyleCnt="5" custLinFactX="-102120" custLinFactNeighborX="-200000" custLinFactNeighborY="6718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1189721F-292C-4C2F-9BB0-C376FB8A1448}" type="presOf" srcId="{874C6E57-1978-48C8-851E-9452EC6EB406}" destId="{B6D3AB6D-3928-4F5E-BEF3-770F717346CF}" srcOrd="0" destOrd="0" presId="urn:microsoft.com/office/officeart/2005/8/layout/process1"/>
    <dgm:cxn modelId="{5F5653C5-829B-4C5D-A654-3234FC7B5DB3}" srcId="{874C6E57-1978-48C8-851E-9452EC6EB406}" destId="{7E1597FA-3138-43AE-96FF-8E5B08C57D0C}" srcOrd="2" destOrd="0" parTransId="{44EE0BF4-A425-4E43-9D70-919CD1899FCA}" sibTransId="{B7821640-2132-46D5-9327-85E8F6D31396}"/>
    <dgm:cxn modelId="{E8940DDB-7263-4607-B6B9-40127156893F}" type="presOf" srcId="{D1D6C914-8B64-4050-89C7-665DA71D227B}" destId="{D0053248-5F86-43F4-9866-7C3A2D04986C}" srcOrd="0" destOrd="0" presId="urn:microsoft.com/office/officeart/2005/8/layout/process1"/>
    <dgm:cxn modelId="{77D2EE4D-2146-4B8D-8AAC-CF4BD3A9EF12}" srcId="{874C6E57-1978-48C8-851E-9452EC6EB406}" destId="{7FC97B38-011E-46A9-B25B-AA81E4975948}" srcOrd="3" destOrd="0" parTransId="{4E5531A3-D35C-46FD-8B4D-4639A2047B80}" sibTransId="{D90A15FF-87E6-4617-8E11-D01813B82382}"/>
    <dgm:cxn modelId="{2D6726CB-C90B-4F18-A9FB-F5CAC40A1DB4}" srcId="{874C6E57-1978-48C8-851E-9452EC6EB406}" destId="{00A8F02F-88E2-4E61-A4CD-500518F3CF6C}" srcOrd="0" destOrd="0" parTransId="{4EA73D6D-7398-4D31-A716-92FE0B78797A}" sibTransId="{BA4A3286-B0D6-4864-BEC8-D4D6F6319BAB}"/>
    <dgm:cxn modelId="{F86E723E-4C4E-428D-BB3A-888B69527335}" type="presOf" srcId="{D90A15FF-87E6-4617-8E11-D01813B82382}" destId="{49ECCF3F-2125-4B01-AA09-96EC014C6055}" srcOrd="1" destOrd="0" presId="urn:microsoft.com/office/officeart/2005/8/layout/process1"/>
    <dgm:cxn modelId="{DDD8596A-8BB3-4E61-89F4-D0B997D272C6}" srcId="{874C6E57-1978-48C8-851E-9452EC6EB406}" destId="{7C3FE4B7-C2B4-486F-B841-9307A6AD07FD}" srcOrd="4" destOrd="0" parTransId="{02C7A0AF-B98F-4B61-99CC-63AD73828B57}" sibTransId="{87C09B31-FF1C-4D7C-98DE-95CB4AB29034}"/>
    <dgm:cxn modelId="{5BE6C1A6-9765-4376-9965-39D35F83C4CD}" type="presOf" srcId="{BA4A3286-B0D6-4864-BEC8-D4D6F6319BAB}" destId="{026AB5AA-F55B-44B5-ACF1-D20F79144873}" srcOrd="0" destOrd="0" presId="urn:microsoft.com/office/officeart/2005/8/layout/process1"/>
    <dgm:cxn modelId="{44DD6B69-C152-4DC6-942A-D56F975F76DF}" type="presOf" srcId="{7E1597FA-3138-43AE-96FF-8E5B08C57D0C}" destId="{976F9566-F934-4AE7-A71C-A1530E6D0974}" srcOrd="0" destOrd="0" presId="urn:microsoft.com/office/officeart/2005/8/layout/process1"/>
    <dgm:cxn modelId="{6FE6355A-BC1D-4116-9E74-8EA48CDAB638}" type="presOf" srcId="{B7821640-2132-46D5-9327-85E8F6D31396}" destId="{6076DF04-3B9E-4303-BE98-8D8F133FE25D}" srcOrd="0" destOrd="0" presId="urn:microsoft.com/office/officeart/2005/8/layout/process1"/>
    <dgm:cxn modelId="{F80651CD-1303-43C7-9569-47B1FC2A56A6}" type="presOf" srcId="{7C3FE4B7-C2B4-486F-B841-9307A6AD07FD}" destId="{A1AA8C84-630D-4D22-AEBC-DEC323C62A49}" srcOrd="0" destOrd="0" presId="urn:microsoft.com/office/officeart/2005/8/layout/process1"/>
    <dgm:cxn modelId="{B6C5060B-9572-4683-8463-F70CA450C07F}" type="presOf" srcId="{7FC97B38-011E-46A9-B25B-AA81E4975948}" destId="{322D1269-4EB5-4EA5-9CE6-2177C953B34E}" srcOrd="0" destOrd="0" presId="urn:microsoft.com/office/officeart/2005/8/layout/process1"/>
    <dgm:cxn modelId="{E3EF660A-9240-4FDC-9EF2-47816D015C09}" type="presOf" srcId="{D90A15FF-87E6-4617-8E11-D01813B82382}" destId="{A332F027-D7BC-4072-B906-FA8ADDF81BF0}" srcOrd="0" destOrd="0" presId="urn:microsoft.com/office/officeart/2005/8/layout/process1"/>
    <dgm:cxn modelId="{07CA6C58-5015-4403-8B14-C5B41ABD51A8}" type="presOf" srcId="{B7821640-2132-46D5-9327-85E8F6D31396}" destId="{9ECF834D-11B1-4AF7-B12C-3F1779DAB3FC}" srcOrd="1" destOrd="0" presId="urn:microsoft.com/office/officeart/2005/8/layout/process1"/>
    <dgm:cxn modelId="{F5407921-264B-4263-80DE-253E6753AEAD}" srcId="{874C6E57-1978-48C8-851E-9452EC6EB406}" destId="{FE8DBB49-1992-47B2-A3CA-5BDF86DFB371}" srcOrd="1" destOrd="0" parTransId="{39E3A905-9EF4-4511-BBBE-EE940B50C76A}" sibTransId="{D1D6C914-8B64-4050-89C7-665DA71D227B}"/>
    <dgm:cxn modelId="{EE92128D-88C0-414A-B00F-147EDF503F98}" type="presOf" srcId="{00A8F02F-88E2-4E61-A4CD-500518F3CF6C}" destId="{2B1D742A-A578-4AD4-A9AB-A924B1DEDACB}" srcOrd="0" destOrd="0" presId="urn:microsoft.com/office/officeart/2005/8/layout/process1"/>
    <dgm:cxn modelId="{A556C317-D32D-43EF-9EA2-173C05B21743}" type="presOf" srcId="{FE8DBB49-1992-47B2-A3CA-5BDF86DFB371}" destId="{1858DF17-1EBF-4A30-98B8-69EC9FCA675A}" srcOrd="0" destOrd="0" presId="urn:microsoft.com/office/officeart/2005/8/layout/process1"/>
    <dgm:cxn modelId="{8B31B871-2981-4295-9743-E92127176CD6}" type="presOf" srcId="{BA4A3286-B0D6-4864-BEC8-D4D6F6319BAB}" destId="{37AC2F19-F2C9-4E4A-9672-682A38D5CD0A}" srcOrd="1" destOrd="0" presId="urn:microsoft.com/office/officeart/2005/8/layout/process1"/>
    <dgm:cxn modelId="{AFDF1AA9-AE93-41E7-8654-CF1590E6FAB8}" type="presOf" srcId="{D1D6C914-8B64-4050-89C7-665DA71D227B}" destId="{73A27928-D2F0-4758-8484-B3CC5EC054F0}" srcOrd="1" destOrd="0" presId="urn:microsoft.com/office/officeart/2005/8/layout/process1"/>
    <dgm:cxn modelId="{414FD9E0-D9F2-4E12-9D81-C99B68606784}" type="presParOf" srcId="{B6D3AB6D-3928-4F5E-BEF3-770F717346CF}" destId="{2B1D742A-A578-4AD4-A9AB-A924B1DEDACB}" srcOrd="0" destOrd="0" presId="urn:microsoft.com/office/officeart/2005/8/layout/process1"/>
    <dgm:cxn modelId="{3F4EC70E-1426-48B7-8E23-832F79BCF9F9}" type="presParOf" srcId="{B6D3AB6D-3928-4F5E-BEF3-770F717346CF}" destId="{026AB5AA-F55B-44B5-ACF1-D20F79144873}" srcOrd="1" destOrd="0" presId="urn:microsoft.com/office/officeart/2005/8/layout/process1"/>
    <dgm:cxn modelId="{7E62DB7C-B2E1-4FA8-83B6-8FBB8D3F6FB5}" type="presParOf" srcId="{026AB5AA-F55B-44B5-ACF1-D20F79144873}" destId="{37AC2F19-F2C9-4E4A-9672-682A38D5CD0A}" srcOrd="0" destOrd="0" presId="urn:microsoft.com/office/officeart/2005/8/layout/process1"/>
    <dgm:cxn modelId="{3E9D80B2-735D-4411-8C70-BACF9714D5EE}" type="presParOf" srcId="{B6D3AB6D-3928-4F5E-BEF3-770F717346CF}" destId="{1858DF17-1EBF-4A30-98B8-69EC9FCA675A}" srcOrd="2" destOrd="0" presId="urn:microsoft.com/office/officeart/2005/8/layout/process1"/>
    <dgm:cxn modelId="{390AA590-5D9E-4534-89BC-EEF02AF57A65}" type="presParOf" srcId="{B6D3AB6D-3928-4F5E-BEF3-770F717346CF}" destId="{D0053248-5F86-43F4-9866-7C3A2D04986C}" srcOrd="3" destOrd="0" presId="urn:microsoft.com/office/officeart/2005/8/layout/process1"/>
    <dgm:cxn modelId="{FE78078F-011B-4663-B40C-6126661BC745}" type="presParOf" srcId="{D0053248-5F86-43F4-9866-7C3A2D04986C}" destId="{73A27928-D2F0-4758-8484-B3CC5EC054F0}" srcOrd="0" destOrd="0" presId="urn:microsoft.com/office/officeart/2005/8/layout/process1"/>
    <dgm:cxn modelId="{C481295C-50A9-4921-9945-EBA2AA7FAC23}" type="presParOf" srcId="{B6D3AB6D-3928-4F5E-BEF3-770F717346CF}" destId="{976F9566-F934-4AE7-A71C-A1530E6D0974}" srcOrd="4" destOrd="0" presId="urn:microsoft.com/office/officeart/2005/8/layout/process1"/>
    <dgm:cxn modelId="{FA885B95-5419-4016-A378-587C529008AE}" type="presParOf" srcId="{B6D3AB6D-3928-4F5E-BEF3-770F717346CF}" destId="{6076DF04-3B9E-4303-BE98-8D8F133FE25D}" srcOrd="5" destOrd="0" presId="urn:microsoft.com/office/officeart/2005/8/layout/process1"/>
    <dgm:cxn modelId="{1AB520AC-BAEA-4747-A139-97DE350F9390}" type="presParOf" srcId="{6076DF04-3B9E-4303-BE98-8D8F133FE25D}" destId="{9ECF834D-11B1-4AF7-B12C-3F1779DAB3FC}" srcOrd="0" destOrd="0" presId="urn:microsoft.com/office/officeart/2005/8/layout/process1"/>
    <dgm:cxn modelId="{71728CE5-9A5C-4EB8-8930-D4914D1DC75D}" type="presParOf" srcId="{B6D3AB6D-3928-4F5E-BEF3-770F717346CF}" destId="{322D1269-4EB5-4EA5-9CE6-2177C953B34E}" srcOrd="6" destOrd="0" presId="urn:microsoft.com/office/officeart/2005/8/layout/process1"/>
    <dgm:cxn modelId="{63BD25E3-4D85-4EF2-9E5A-9D02FD20D9BA}" type="presParOf" srcId="{B6D3AB6D-3928-4F5E-BEF3-770F717346CF}" destId="{A332F027-D7BC-4072-B906-FA8ADDF81BF0}" srcOrd="7" destOrd="0" presId="urn:microsoft.com/office/officeart/2005/8/layout/process1"/>
    <dgm:cxn modelId="{A45EE50B-F781-4537-81E8-CD7FE009DF78}" type="presParOf" srcId="{A332F027-D7BC-4072-B906-FA8ADDF81BF0}" destId="{49ECCF3F-2125-4B01-AA09-96EC014C6055}" srcOrd="0" destOrd="0" presId="urn:microsoft.com/office/officeart/2005/8/layout/process1"/>
    <dgm:cxn modelId="{5BFCF29B-2CE9-409C-A596-781B1F40653C}" type="presParOf" srcId="{B6D3AB6D-3928-4F5E-BEF3-770F717346CF}" destId="{A1AA8C84-630D-4D22-AEBC-DEC323C62A49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2E32559-82ED-4359-A904-358C4825FEC9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EC0019B5-9651-402D-B31D-F9EC2081D425}">
      <dgm:prSet phldrT="[文字]"/>
      <dgm:spPr>
        <a:xfrm>
          <a:off x="2447" y="0"/>
          <a:ext cx="2981440" cy="879872"/>
        </a:xfrm>
        <a:prstGeom prst="chevron">
          <a:avLst/>
        </a:prstGeom>
        <a:solidFill>
          <a:srgbClr val="BBE0E3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zh-TW" altLang="en-US" dirty="0" smtClean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研究部網頁</a:t>
          </a:r>
          <a:endParaRPr lang="zh-TW" altLang="en-US" dirty="0">
            <a:solidFill>
              <a:srgbClr val="000000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gm:t>
    </dgm:pt>
    <dgm:pt modelId="{CB2CB50F-3AAC-468C-90C1-6C924CC16828}" type="parTrans" cxnId="{DBB84D31-EDE8-498C-9629-AAE3F5DD7A96}">
      <dgm:prSet/>
      <dgm:spPr/>
      <dgm:t>
        <a:bodyPr/>
        <a:lstStyle/>
        <a:p>
          <a:endParaRPr lang="zh-TW" altLang="en-US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5BF96CA-52B6-4D9B-9334-7F6352F75A04}" type="sibTrans" cxnId="{DBB84D31-EDE8-498C-9629-AAE3F5DD7A96}">
      <dgm:prSet/>
      <dgm:spPr/>
      <dgm:t>
        <a:bodyPr/>
        <a:lstStyle/>
        <a:p>
          <a:endParaRPr lang="zh-TW" altLang="en-US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CBF2AC3-300C-43FB-9496-DDDED3707604}">
      <dgm:prSet phldrT="[文字]"/>
      <dgm:spPr>
        <a:xfrm>
          <a:off x="2685743" y="0"/>
          <a:ext cx="2981440" cy="879872"/>
        </a:xfrm>
        <a:prstGeom prst="chevron">
          <a:avLst/>
        </a:prstGeom>
        <a:solidFill>
          <a:srgbClr val="BBE0E3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zh-TW" altLang="en-US" dirty="0" smtClean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法規及表單</a:t>
          </a:r>
          <a:endParaRPr lang="zh-TW" altLang="en-US" dirty="0">
            <a:solidFill>
              <a:srgbClr val="000000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gm:t>
    </dgm:pt>
    <dgm:pt modelId="{9E9DCD76-219D-4827-82C7-394223CA02C3}" type="parTrans" cxnId="{A6E8A716-F3B7-4383-AD62-FDB281F94C31}">
      <dgm:prSet/>
      <dgm:spPr/>
      <dgm:t>
        <a:bodyPr/>
        <a:lstStyle/>
        <a:p>
          <a:endParaRPr lang="zh-TW" altLang="en-US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4E8AD39-C02B-4DE1-B9F8-0C8A4AE2EA5B}" type="sibTrans" cxnId="{A6E8A716-F3B7-4383-AD62-FDB281F94C31}">
      <dgm:prSet/>
      <dgm:spPr/>
      <dgm:t>
        <a:bodyPr/>
        <a:lstStyle/>
        <a:p>
          <a:endParaRPr lang="zh-TW" altLang="en-US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2E71F31-4319-4694-A110-0C33F8068E6D}">
      <dgm:prSet phldrT="[文字]"/>
      <dgm:spPr>
        <a:xfrm>
          <a:off x="5369040" y="0"/>
          <a:ext cx="2981440" cy="879872"/>
        </a:xfrm>
        <a:prstGeom prst="chevron">
          <a:avLst/>
        </a:prstGeom>
        <a:solidFill>
          <a:srgbClr val="BBE0E3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zh-TW" altLang="en-US" dirty="0" smtClean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表單下載</a:t>
          </a:r>
          <a:endParaRPr lang="zh-TW" altLang="en-US" dirty="0">
            <a:solidFill>
              <a:srgbClr val="000000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gm:t>
    </dgm:pt>
    <dgm:pt modelId="{F8081B01-B9A7-464B-B8D4-341A93BB40D7}" type="parTrans" cxnId="{1A172AAC-DEBE-4619-8409-BFAD9BFBB3EA}">
      <dgm:prSet/>
      <dgm:spPr/>
      <dgm:t>
        <a:bodyPr/>
        <a:lstStyle/>
        <a:p>
          <a:endParaRPr lang="zh-TW" altLang="en-US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165A862-C8DF-4E44-878B-42B40F21A5E3}" type="sibTrans" cxnId="{1A172AAC-DEBE-4619-8409-BFAD9BFBB3EA}">
      <dgm:prSet/>
      <dgm:spPr/>
      <dgm:t>
        <a:bodyPr/>
        <a:lstStyle/>
        <a:p>
          <a:endParaRPr lang="zh-TW" altLang="en-US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509AFB8-F40C-45BA-A1DF-E9C5DFB0B00E}" type="pres">
      <dgm:prSet presAssocID="{D2E32559-82ED-4359-A904-358C4825FEC9}" presName="Name0" presStyleCnt="0">
        <dgm:presLayoutVars>
          <dgm:dir/>
          <dgm:animLvl val="lvl"/>
          <dgm:resizeHandles val="exact"/>
        </dgm:presLayoutVars>
      </dgm:prSet>
      <dgm:spPr/>
    </dgm:pt>
    <dgm:pt modelId="{D9D1F637-75C8-4576-AAEC-2B53B597D7C4}" type="pres">
      <dgm:prSet presAssocID="{EC0019B5-9651-402D-B31D-F9EC2081D425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C981334-C770-4379-8BCB-808354AD20E9}" type="pres">
      <dgm:prSet presAssocID="{05BF96CA-52B6-4D9B-9334-7F6352F75A04}" presName="parTxOnlySpace" presStyleCnt="0"/>
      <dgm:spPr/>
    </dgm:pt>
    <dgm:pt modelId="{FCEA4861-B739-4861-979D-07715FA096B9}" type="pres">
      <dgm:prSet presAssocID="{BCBF2AC3-300C-43FB-9496-DDDED3707604}" presName="parTxOnly" presStyleLbl="node1" presStyleIdx="1" presStyleCnt="3" custLinFactNeighborX="6111" custLinFactNeighborY="5043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365F002-74A9-4168-AE72-FF8048B4F97B}" type="pres">
      <dgm:prSet presAssocID="{A4E8AD39-C02B-4DE1-B9F8-0C8A4AE2EA5B}" presName="parTxOnlySpace" presStyleCnt="0"/>
      <dgm:spPr/>
    </dgm:pt>
    <dgm:pt modelId="{E4C9A689-3073-49DB-9897-ABF47963C936}" type="pres">
      <dgm:prSet presAssocID="{D2E71F31-4319-4694-A110-0C33F8068E6D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AF471DBE-2B6B-4620-AE88-27D4D8D3C8BE}" type="presOf" srcId="{D2E71F31-4319-4694-A110-0C33F8068E6D}" destId="{E4C9A689-3073-49DB-9897-ABF47963C936}" srcOrd="0" destOrd="0" presId="urn:microsoft.com/office/officeart/2005/8/layout/chevron1"/>
    <dgm:cxn modelId="{EF68D582-4D2E-45D2-982F-6A1083E2A9CF}" type="presOf" srcId="{BCBF2AC3-300C-43FB-9496-DDDED3707604}" destId="{FCEA4861-B739-4861-979D-07715FA096B9}" srcOrd="0" destOrd="0" presId="urn:microsoft.com/office/officeart/2005/8/layout/chevron1"/>
    <dgm:cxn modelId="{AAAA1FD7-488A-4710-9030-10CE2376F8E7}" type="presOf" srcId="{D2E32559-82ED-4359-A904-358C4825FEC9}" destId="{5509AFB8-F40C-45BA-A1DF-E9C5DFB0B00E}" srcOrd="0" destOrd="0" presId="urn:microsoft.com/office/officeart/2005/8/layout/chevron1"/>
    <dgm:cxn modelId="{A6E8A716-F3B7-4383-AD62-FDB281F94C31}" srcId="{D2E32559-82ED-4359-A904-358C4825FEC9}" destId="{BCBF2AC3-300C-43FB-9496-DDDED3707604}" srcOrd="1" destOrd="0" parTransId="{9E9DCD76-219D-4827-82C7-394223CA02C3}" sibTransId="{A4E8AD39-C02B-4DE1-B9F8-0C8A4AE2EA5B}"/>
    <dgm:cxn modelId="{D641EB5D-C76F-475B-B07B-D45D77F3CF21}" type="presOf" srcId="{EC0019B5-9651-402D-B31D-F9EC2081D425}" destId="{D9D1F637-75C8-4576-AAEC-2B53B597D7C4}" srcOrd="0" destOrd="0" presId="urn:microsoft.com/office/officeart/2005/8/layout/chevron1"/>
    <dgm:cxn modelId="{DBB84D31-EDE8-498C-9629-AAE3F5DD7A96}" srcId="{D2E32559-82ED-4359-A904-358C4825FEC9}" destId="{EC0019B5-9651-402D-B31D-F9EC2081D425}" srcOrd="0" destOrd="0" parTransId="{CB2CB50F-3AAC-468C-90C1-6C924CC16828}" sibTransId="{05BF96CA-52B6-4D9B-9334-7F6352F75A04}"/>
    <dgm:cxn modelId="{1A172AAC-DEBE-4619-8409-BFAD9BFBB3EA}" srcId="{D2E32559-82ED-4359-A904-358C4825FEC9}" destId="{D2E71F31-4319-4694-A110-0C33F8068E6D}" srcOrd="2" destOrd="0" parTransId="{F8081B01-B9A7-464B-B8D4-341A93BB40D7}" sibTransId="{D165A862-C8DF-4E44-878B-42B40F21A5E3}"/>
    <dgm:cxn modelId="{5DAAE790-ED27-40BB-BB2B-BF7045E6E978}" type="presParOf" srcId="{5509AFB8-F40C-45BA-A1DF-E9C5DFB0B00E}" destId="{D9D1F637-75C8-4576-AAEC-2B53B597D7C4}" srcOrd="0" destOrd="0" presId="urn:microsoft.com/office/officeart/2005/8/layout/chevron1"/>
    <dgm:cxn modelId="{0B3BE689-E5DA-4B42-BB48-37D8AB8D36A0}" type="presParOf" srcId="{5509AFB8-F40C-45BA-A1DF-E9C5DFB0B00E}" destId="{9C981334-C770-4379-8BCB-808354AD20E9}" srcOrd="1" destOrd="0" presId="urn:microsoft.com/office/officeart/2005/8/layout/chevron1"/>
    <dgm:cxn modelId="{447C4535-87F5-4FB2-85E3-DB6A2DFFF76E}" type="presParOf" srcId="{5509AFB8-F40C-45BA-A1DF-E9C5DFB0B00E}" destId="{FCEA4861-B739-4861-979D-07715FA096B9}" srcOrd="2" destOrd="0" presId="urn:microsoft.com/office/officeart/2005/8/layout/chevron1"/>
    <dgm:cxn modelId="{F5D0F66D-5150-4ED2-825B-96B158617036}" type="presParOf" srcId="{5509AFB8-F40C-45BA-A1DF-E9C5DFB0B00E}" destId="{C365F002-74A9-4168-AE72-FF8048B4F97B}" srcOrd="3" destOrd="0" presId="urn:microsoft.com/office/officeart/2005/8/layout/chevron1"/>
    <dgm:cxn modelId="{88506317-C87E-4C5A-A682-52B4B0EA4D4C}" type="presParOf" srcId="{5509AFB8-F40C-45BA-A1DF-E9C5DFB0B00E}" destId="{E4C9A689-3073-49DB-9897-ABF47963C936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679149-A29C-4446-89B2-CDC48DCEEE23}">
      <dsp:nvSpPr>
        <dsp:cNvPr id="0" name=""/>
        <dsp:cNvSpPr/>
      </dsp:nvSpPr>
      <dsp:spPr>
        <a:xfrm>
          <a:off x="4546" y="316"/>
          <a:ext cx="8471409" cy="11429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800" b="1" kern="1200" dirty="0" smtClean="0">
              <a:latin typeface="Georgia" panose="02040502050405020303" pitchFamily="18" charset="0"/>
              <a:ea typeface="微軟正黑體" panose="020B0604030504040204" pitchFamily="34" charset="-120"/>
              <a:cs typeface="Times New Roman" panose="02020603050405020304" pitchFamily="18" charset="0"/>
            </a:rPr>
            <a:t>(1)</a:t>
          </a:r>
          <a:r>
            <a:rPr lang="zh-TW" altLang="en-US" sz="3800" b="1" kern="1200" dirty="0" smtClean="0">
              <a:latin typeface="Georgia" panose="02040502050405020303" pitchFamily="18" charset="0"/>
              <a:ea typeface="微軟正黑體" panose="020B0604030504040204" pitchFamily="34" charset="-120"/>
              <a:cs typeface="Times New Roman" panose="02020603050405020304" pitchFamily="18" charset="0"/>
            </a:rPr>
            <a:t>負責</a:t>
          </a:r>
          <a:r>
            <a:rPr lang="en-US" altLang="zh-TW" sz="3800" b="1" kern="1200" dirty="0" smtClean="0">
              <a:latin typeface="Georgia" panose="02040502050405020303" pitchFamily="18" charset="0"/>
              <a:ea typeface="微軟正黑體" panose="020B0604030504040204" pitchFamily="34" charset="-120"/>
              <a:cs typeface="Times New Roman" panose="02020603050405020304" pitchFamily="18" charset="0"/>
            </a:rPr>
            <a:t>PI</a:t>
          </a:r>
          <a:r>
            <a:rPr lang="zh-TW" altLang="en-US" sz="3800" b="1" kern="1200" dirty="0" smtClean="0">
              <a:latin typeface="Georgia" panose="02040502050405020303" pitchFamily="18" charset="0"/>
              <a:ea typeface="微軟正黑體" panose="020B0604030504040204" pitchFamily="34" charset="-120"/>
              <a:cs typeface="Times New Roman" panose="02020603050405020304" pitchFamily="18" charset="0"/>
            </a:rPr>
            <a:t>項下何種計畫？</a:t>
          </a:r>
          <a:endParaRPr lang="zh-TW" altLang="en-US" sz="3800" kern="1200" dirty="0">
            <a:latin typeface="Georgia" panose="02040502050405020303" pitchFamily="18" charset="0"/>
            <a:ea typeface="微軟正黑體" panose="020B0604030504040204" pitchFamily="34" charset="-120"/>
            <a:cs typeface="Times New Roman" panose="02020603050405020304" pitchFamily="18" charset="0"/>
          </a:endParaRPr>
        </a:p>
      </dsp:txBody>
      <dsp:txXfrm>
        <a:off x="38021" y="33791"/>
        <a:ext cx="8404459" cy="1075973"/>
      </dsp:txXfrm>
    </dsp:sp>
    <dsp:sp modelId="{25588CD3-FDAD-4929-A166-063BC19BCB01}">
      <dsp:nvSpPr>
        <dsp:cNvPr id="0" name=""/>
        <dsp:cNvSpPr/>
      </dsp:nvSpPr>
      <dsp:spPr>
        <a:xfrm>
          <a:off x="0" y="1326908"/>
          <a:ext cx="4839618" cy="1176914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700" b="1" kern="1200" dirty="0" smtClean="0">
              <a:solidFill>
                <a:srgbClr val="7030A0"/>
              </a:solidFill>
              <a:latin typeface="Georgia" panose="02040502050405020303" pitchFamily="18" charset="0"/>
              <a:ea typeface="微軟正黑體" panose="020B0604030504040204" pitchFamily="34" charset="-120"/>
              <a:cs typeface="Times New Roman" panose="02020603050405020304" pitchFamily="18" charset="0"/>
            </a:rPr>
            <a:t>院內</a:t>
          </a:r>
          <a:r>
            <a:rPr lang="en-US" altLang="zh-TW" sz="3700" b="1" kern="1200" dirty="0" smtClean="0">
              <a:solidFill>
                <a:srgbClr val="000066"/>
              </a:solidFill>
              <a:latin typeface="Georgia" panose="02040502050405020303" pitchFamily="18" charset="0"/>
              <a:ea typeface="微軟正黑體" panose="020B0604030504040204" pitchFamily="34" charset="-120"/>
              <a:cs typeface="Times New Roman" panose="02020603050405020304" pitchFamily="18" charset="0"/>
            </a:rPr>
            <a:t>/</a:t>
          </a:r>
          <a:r>
            <a:rPr lang="zh-TW" altLang="en-US" sz="3700" b="1" kern="1200" dirty="0" smtClean="0">
              <a:solidFill>
                <a:srgbClr val="002060"/>
              </a:solidFill>
              <a:latin typeface="Georgia" panose="02040502050405020303" pitchFamily="18" charset="0"/>
              <a:ea typeface="微軟正黑體" panose="020B0604030504040204" pitchFamily="34" charset="-120"/>
              <a:cs typeface="Times New Roman" panose="02020603050405020304" pitchFamily="18" charset="0"/>
            </a:rPr>
            <a:t>法人</a:t>
          </a:r>
          <a:endParaRPr lang="zh-TW" altLang="en-US" sz="3700" b="1" kern="1200" dirty="0">
            <a:solidFill>
              <a:srgbClr val="002060"/>
            </a:solidFill>
            <a:latin typeface="Georgia" panose="02040502050405020303" pitchFamily="18" charset="0"/>
            <a:ea typeface="微軟正黑體" panose="020B0604030504040204" pitchFamily="34" charset="-120"/>
            <a:cs typeface="Times New Roman" panose="02020603050405020304" pitchFamily="18" charset="0"/>
          </a:endParaRPr>
        </a:p>
      </dsp:txBody>
      <dsp:txXfrm>
        <a:off x="34471" y="1361379"/>
        <a:ext cx="4770676" cy="1107972"/>
      </dsp:txXfrm>
    </dsp:sp>
    <dsp:sp modelId="{4FBF11EE-FB88-4B1C-AEC7-2D4878A88A8E}">
      <dsp:nvSpPr>
        <dsp:cNvPr id="0" name=""/>
        <dsp:cNvSpPr/>
      </dsp:nvSpPr>
      <dsp:spPr>
        <a:xfrm>
          <a:off x="12815" y="2660104"/>
          <a:ext cx="2125114" cy="1362058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4000" b="1" kern="1200" dirty="0" smtClean="0">
              <a:solidFill>
                <a:srgbClr val="7030A0"/>
              </a:solidFill>
              <a:latin typeface="Georgia" panose="02040502050405020303" pitchFamily="18" charset="0"/>
              <a:ea typeface="微軟正黑體" panose="020B0604030504040204" pitchFamily="34" charset="-120"/>
              <a:cs typeface="Times New Roman" panose="02020603050405020304" pitchFamily="18" charset="0"/>
            </a:rPr>
            <a:t>TCRD-</a:t>
          </a:r>
          <a:endParaRPr lang="zh-TW" altLang="en-US" sz="4000" b="1" kern="1200" dirty="0">
            <a:solidFill>
              <a:srgbClr val="7030A0"/>
            </a:solidFill>
            <a:latin typeface="Georgia" panose="02040502050405020303" pitchFamily="18" charset="0"/>
            <a:ea typeface="微軟正黑體" panose="020B0604030504040204" pitchFamily="34" charset="-120"/>
            <a:cs typeface="Times New Roman" panose="02020603050405020304" pitchFamily="18" charset="0"/>
          </a:endParaRPr>
        </a:p>
      </dsp:txBody>
      <dsp:txXfrm>
        <a:off x="52708" y="2699997"/>
        <a:ext cx="2045328" cy="1282272"/>
      </dsp:txXfrm>
    </dsp:sp>
    <dsp:sp modelId="{E7733795-D18D-4327-9B78-E56EC5EAA605}">
      <dsp:nvSpPr>
        <dsp:cNvPr id="0" name=""/>
        <dsp:cNvSpPr/>
      </dsp:nvSpPr>
      <dsp:spPr>
        <a:xfrm>
          <a:off x="2269153" y="2660104"/>
          <a:ext cx="2627921" cy="1302527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600" b="1" kern="1200" dirty="0" smtClean="0">
              <a:solidFill>
                <a:srgbClr val="002060"/>
              </a:solidFill>
              <a:latin typeface="Georgia" panose="02040502050405020303" pitchFamily="18" charset="0"/>
              <a:ea typeface="微軟正黑體" panose="020B0604030504040204" pitchFamily="34" charset="-120"/>
              <a:cs typeface="Times New Roman" panose="02020603050405020304" pitchFamily="18" charset="0"/>
            </a:rPr>
            <a:t>TCMF-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600" b="1" kern="1200" dirty="0" smtClean="0">
              <a:solidFill>
                <a:srgbClr val="002060"/>
              </a:solidFill>
              <a:latin typeface="Georgia" panose="02040502050405020303" pitchFamily="18" charset="0"/>
              <a:ea typeface="微軟正黑體" panose="020B0604030504040204" pitchFamily="34" charset="-120"/>
              <a:cs typeface="Times New Roman" panose="02020603050405020304" pitchFamily="18" charset="0"/>
            </a:rPr>
            <a:t>TCMMP-</a:t>
          </a:r>
          <a:endParaRPr lang="zh-TW" altLang="en-US" sz="3600" b="1" kern="1200" dirty="0">
            <a:solidFill>
              <a:srgbClr val="002060"/>
            </a:solidFill>
            <a:latin typeface="Georgia" panose="02040502050405020303" pitchFamily="18" charset="0"/>
            <a:ea typeface="微軟正黑體" panose="020B0604030504040204" pitchFamily="34" charset="-120"/>
            <a:cs typeface="Times New Roman" panose="02020603050405020304" pitchFamily="18" charset="0"/>
          </a:endParaRPr>
        </a:p>
      </dsp:txBody>
      <dsp:txXfrm>
        <a:off x="2307303" y="2698254"/>
        <a:ext cx="2551621" cy="1226227"/>
      </dsp:txXfrm>
    </dsp:sp>
    <dsp:sp modelId="{442A6E49-A6BA-460D-BACE-ADEE5E5F0194}">
      <dsp:nvSpPr>
        <dsp:cNvPr id="0" name=""/>
        <dsp:cNvSpPr/>
      </dsp:nvSpPr>
      <dsp:spPr>
        <a:xfrm>
          <a:off x="5159524" y="1313215"/>
          <a:ext cx="3308163" cy="1123876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700" b="1" u="sng" kern="1200" dirty="0" smtClean="0">
              <a:solidFill>
                <a:srgbClr val="C00000"/>
              </a:solidFill>
              <a:latin typeface="Georgia" panose="02040502050405020303" pitchFamily="18" charset="0"/>
              <a:ea typeface="微軟正黑體" panose="020B0604030504040204" pitchFamily="34" charset="-120"/>
              <a:cs typeface="Times New Roman" panose="02020603050405020304" pitchFamily="18" charset="0"/>
            </a:rPr>
            <a:t>院外</a:t>
          </a:r>
          <a:r>
            <a:rPr lang="en-US" altLang="zh-TW" sz="3700" b="1" kern="1200" dirty="0" smtClean="0">
              <a:solidFill>
                <a:srgbClr val="000066"/>
              </a:solidFill>
              <a:latin typeface="Georgia" panose="02040502050405020303" pitchFamily="18" charset="0"/>
              <a:ea typeface="微軟正黑體" panose="020B0604030504040204" pitchFamily="34" charset="-120"/>
              <a:cs typeface="Times New Roman" panose="02020603050405020304" pitchFamily="18" charset="0"/>
            </a:rPr>
            <a:t>/</a:t>
          </a:r>
          <a:r>
            <a:rPr lang="zh-TW" altLang="en-US" sz="3700" b="1" kern="1200" dirty="0" smtClean="0">
              <a:solidFill>
                <a:srgbClr val="0000CC"/>
              </a:solidFill>
              <a:latin typeface="Georgia" panose="02040502050405020303" pitchFamily="18" charset="0"/>
              <a:ea typeface="微軟正黑體" panose="020B0604030504040204" pitchFamily="34" charset="-120"/>
              <a:cs typeface="Times New Roman" panose="02020603050405020304" pitchFamily="18" charset="0"/>
            </a:rPr>
            <a:t>專款</a:t>
          </a:r>
          <a:endParaRPr lang="en-US" altLang="zh-TW" sz="3700" b="1" kern="1200" dirty="0" smtClean="0">
            <a:solidFill>
              <a:srgbClr val="0000CC"/>
            </a:solidFill>
            <a:latin typeface="Georgia" panose="02040502050405020303" pitchFamily="18" charset="0"/>
            <a:ea typeface="微軟正黑體" panose="020B0604030504040204" pitchFamily="34" charset="-120"/>
            <a:cs typeface="Times New Roman" panose="02020603050405020304" pitchFamily="18" charset="0"/>
          </a:endParaRPr>
        </a:p>
      </dsp:txBody>
      <dsp:txXfrm>
        <a:off x="5192441" y="1346132"/>
        <a:ext cx="3242329" cy="1058042"/>
      </dsp:txXfrm>
    </dsp:sp>
    <dsp:sp modelId="{61F77EDD-B1AD-4A22-B587-AF06E022B1F5}">
      <dsp:nvSpPr>
        <dsp:cNvPr id="0" name=""/>
        <dsp:cNvSpPr/>
      </dsp:nvSpPr>
      <dsp:spPr>
        <a:xfrm>
          <a:off x="5159524" y="2607066"/>
          <a:ext cx="3308163" cy="1275605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b" anchorCtr="0">
          <a:noAutofit/>
        </a:bodyPr>
        <a:lstStyle/>
        <a:p>
          <a:pPr lvl="0" algn="ctr" defTabSz="1422400">
            <a:lnSpc>
              <a:spcPct val="5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200" b="1" kern="1200" dirty="0" smtClean="0">
              <a:solidFill>
                <a:srgbClr val="C00000"/>
              </a:solidFill>
              <a:latin typeface="Georgia" panose="02040502050405020303" pitchFamily="18" charset="0"/>
              <a:ea typeface="微軟正黑體" panose="020B0604030504040204" pitchFamily="34" charset="-120"/>
              <a:cs typeface="Times New Roman" panose="02020603050405020304" pitchFamily="18" charset="0"/>
            </a:rPr>
            <a:t>MOST/NSTC</a:t>
          </a:r>
        </a:p>
        <a:p>
          <a:pPr lvl="0" algn="ctr" defTabSz="1422400">
            <a:lnSpc>
              <a:spcPct val="5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200" b="1" kern="1200" dirty="0" smtClean="0">
              <a:solidFill>
                <a:srgbClr val="C00000"/>
              </a:solidFill>
              <a:latin typeface="Georgia" panose="02040502050405020303" pitchFamily="18" charset="0"/>
              <a:ea typeface="微軟正黑體" panose="020B0604030504040204" pitchFamily="34" charset="-120"/>
              <a:cs typeface="Times New Roman" panose="02020603050405020304" pitchFamily="18" charset="0"/>
            </a:rPr>
            <a:t>NHRI/</a:t>
          </a:r>
          <a:r>
            <a:rPr lang="en-US" altLang="zh-TW" sz="3200" b="1" kern="1200" dirty="0" smtClean="0">
              <a:solidFill>
                <a:srgbClr val="0000CC"/>
              </a:solidFill>
              <a:latin typeface="Georgia" panose="02040502050405020303" pitchFamily="18" charset="0"/>
              <a:ea typeface="微軟正黑體" panose="020B0604030504040204" pitchFamily="34" charset="-120"/>
              <a:cs typeface="Times New Roman" panose="02020603050405020304" pitchFamily="18" charset="0"/>
            </a:rPr>
            <a:t>IMAR-</a:t>
          </a:r>
          <a:endParaRPr lang="zh-TW" altLang="en-US" sz="3200" b="1" kern="1200" dirty="0">
            <a:solidFill>
              <a:srgbClr val="0000CC"/>
            </a:solidFill>
            <a:latin typeface="Georgia" panose="02040502050405020303" pitchFamily="18" charset="0"/>
            <a:ea typeface="微軟正黑體" panose="020B0604030504040204" pitchFamily="34" charset="-120"/>
            <a:cs typeface="Times New Roman" panose="02020603050405020304" pitchFamily="18" charset="0"/>
          </a:endParaRPr>
        </a:p>
      </dsp:txBody>
      <dsp:txXfrm>
        <a:off x="5196885" y="2644427"/>
        <a:ext cx="3233441" cy="12008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682DF3-9D30-4ED9-9264-DE99AB7ECB05}">
      <dsp:nvSpPr>
        <dsp:cNvPr id="0" name=""/>
        <dsp:cNvSpPr/>
      </dsp:nvSpPr>
      <dsp:spPr>
        <a:xfrm>
          <a:off x="0" y="440"/>
          <a:ext cx="8640960" cy="314226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928" tIns="312928" rIns="312928" bIns="312928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4400" b="1" kern="1200" dirty="0" smtClean="0">
              <a:latin typeface="Georgia" panose="02040502050405020303" pitchFamily="18" charset="0"/>
              <a:ea typeface="微軟正黑體" panose="020B0604030504040204" pitchFamily="34" charset="-120"/>
              <a:cs typeface="Times New Roman" panose="02020603050405020304" pitchFamily="18" charset="0"/>
            </a:rPr>
            <a:t>(2)</a:t>
          </a:r>
          <a:r>
            <a:rPr lang="zh-TW" altLang="en-US" sz="4400" b="1" kern="1200" dirty="0" smtClean="0">
              <a:latin typeface="Georgia" panose="02040502050405020303" pitchFamily="18" charset="0"/>
              <a:ea typeface="微軟正黑體" panose="020B0604030504040204" pitchFamily="34" charset="-120"/>
              <a:cs typeface="Times New Roman" panose="02020603050405020304" pitchFamily="18" charset="0"/>
            </a:rPr>
            <a:t>應備有的文件</a:t>
          </a:r>
          <a:endParaRPr lang="zh-TW" altLang="en-US" sz="4400" b="1" kern="1200" dirty="0">
            <a:latin typeface="Georgia" panose="02040502050405020303" pitchFamily="18" charset="0"/>
            <a:ea typeface="微軟正黑體" panose="020B0604030504040204" pitchFamily="34" charset="-120"/>
            <a:cs typeface="Times New Roman" panose="02020603050405020304" pitchFamily="18" charset="0"/>
          </a:endParaRPr>
        </a:p>
      </dsp:txBody>
      <dsp:txXfrm>
        <a:off x="0" y="440"/>
        <a:ext cx="8640960" cy="1696822"/>
      </dsp:txXfrm>
    </dsp:sp>
    <dsp:sp modelId="{872741C5-EC32-44FF-9667-EE365DB4C12C}">
      <dsp:nvSpPr>
        <dsp:cNvPr id="0" name=""/>
        <dsp:cNvSpPr/>
      </dsp:nvSpPr>
      <dsp:spPr>
        <a:xfrm>
          <a:off x="17" y="1485696"/>
          <a:ext cx="3886204" cy="1744531"/>
        </a:xfrm>
        <a:prstGeom prst="rect">
          <a:avLst/>
        </a:prstGeom>
        <a:solidFill>
          <a:schemeClr val="bg1">
            <a:alpha val="9000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45720" rIns="256032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dirty="0" smtClean="0">
              <a:latin typeface="Georgia" panose="02040502050405020303" pitchFamily="18" charset="0"/>
              <a:ea typeface="微軟正黑體" panose="020B0604030504040204" pitchFamily="34" charset="-120"/>
            </a:rPr>
            <a:t>①計畫核定清單</a:t>
          </a:r>
          <a:endParaRPr lang="zh-TW" altLang="en-US" sz="3600" b="1" kern="1200" dirty="0">
            <a:latin typeface="Georgia" panose="02040502050405020303" pitchFamily="18" charset="0"/>
            <a:ea typeface="微軟正黑體" panose="020B0604030504040204" pitchFamily="34" charset="-120"/>
          </a:endParaRPr>
        </a:p>
      </dsp:txBody>
      <dsp:txXfrm>
        <a:off x="17" y="1485696"/>
        <a:ext cx="3886204" cy="1744531"/>
      </dsp:txXfrm>
    </dsp:sp>
    <dsp:sp modelId="{D0952FFF-E88D-4667-9FCE-8ACBAD24C451}">
      <dsp:nvSpPr>
        <dsp:cNvPr id="0" name=""/>
        <dsp:cNvSpPr/>
      </dsp:nvSpPr>
      <dsp:spPr>
        <a:xfrm>
          <a:off x="3887601" y="1474797"/>
          <a:ext cx="4751960" cy="1765562"/>
        </a:xfrm>
        <a:prstGeom prst="rect">
          <a:avLst/>
        </a:prstGeom>
        <a:solidFill>
          <a:schemeClr val="bg1">
            <a:alpha val="9000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45720" rIns="256032" bIns="45720" numCol="1" spcCol="1270" anchor="ctr" anchorCtr="0">
          <a:noAutofit/>
        </a:bodyPr>
        <a:lstStyle/>
        <a:p>
          <a:pPr lvl="0" algn="ctr" defTabSz="1600200">
            <a:lnSpc>
              <a:spcPct val="3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dirty="0" smtClean="0">
              <a:latin typeface="Georgia" panose="02040502050405020303" pitchFamily="18" charset="0"/>
              <a:ea typeface="微軟正黑體" panose="020B0604030504040204" pitchFamily="34" charset="-120"/>
            </a:rPr>
            <a:t>②經費編列明細表</a:t>
          </a:r>
          <a:endParaRPr lang="en-US" altLang="zh-TW" sz="3600" b="1" kern="1200" dirty="0" smtClean="0">
            <a:latin typeface="Georgia" panose="02040502050405020303" pitchFamily="18" charset="0"/>
            <a:ea typeface="微軟正黑體" panose="020B0604030504040204" pitchFamily="34" charset="-120"/>
          </a:endParaRPr>
        </a:p>
        <a:p>
          <a:pPr lvl="0" algn="ctr" defTabSz="1600200">
            <a:lnSpc>
              <a:spcPct val="3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000" kern="1200" dirty="0" smtClean="0">
              <a:latin typeface="Georgia" panose="02040502050405020303" pitchFamily="18" charset="0"/>
              <a:ea typeface="微軟正黑體" panose="020B0604030504040204" pitchFamily="34" charset="-120"/>
            </a:rPr>
            <a:t>(</a:t>
          </a:r>
          <a:r>
            <a:rPr lang="zh-TW" altLang="en-US" sz="2000" kern="1200" dirty="0" smtClean="0">
              <a:latin typeface="Georgia" panose="02040502050405020303" pitchFamily="18" charset="0"/>
              <a:ea typeface="微軟正黑體" panose="020B0604030504040204" pitchFamily="34" charset="-120"/>
            </a:rPr>
            <a:t>國科會計畫可參閱計畫書；</a:t>
          </a:r>
          <a:endParaRPr lang="en-US" altLang="zh-TW" sz="2000" kern="1200" dirty="0" smtClean="0">
            <a:latin typeface="Georgia" panose="02040502050405020303" pitchFamily="18" charset="0"/>
            <a:ea typeface="微軟正黑體" panose="020B0604030504040204" pitchFamily="34" charset="-120"/>
          </a:endParaRPr>
        </a:p>
        <a:p>
          <a:pPr lvl="0" algn="ctr" defTabSz="1600200">
            <a:lnSpc>
              <a:spcPct val="3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>
              <a:latin typeface="Georgia" panose="02040502050405020303" pitchFamily="18" charset="0"/>
              <a:ea typeface="微軟正黑體" panose="020B0604030504040204" pitchFamily="34" charset="-120"/>
            </a:rPr>
            <a:t>國衛院計畫可參閱經費需求表</a:t>
          </a:r>
          <a:r>
            <a:rPr lang="en-US" altLang="zh-TW" sz="2000" kern="1200" dirty="0" smtClean="0">
              <a:latin typeface="Georgia" panose="02040502050405020303" pitchFamily="18" charset="0"/>
              <a:ea typeface="微軟正黑體" panose="020B0604030504040204" pitchFamily="34" charset="-120"/>
            </a:rPr>
            <a:t>)</a:t>
          </a:r>
          <a:endParaRPr lang="zh-TW" altLang="en-US" sz="2000" kern="1200" dirty="0">
            <a:latin typeface="Georgia" panose="02040502050405020303" pitchFamily="18" charset="0"/>
            <a:ea typeface="微軟正黑體" panose="020B0604030504040204" pitchFamily="34" charset="-120"/>
          </a:endParaRPr>
        </a:p>
      </dsp:txBody>
      <dsp:txXfrm>
        <a:off x="3887601" y="1474797"/>
        <a:ext cx="4751960" cy="17655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6E8B14-FCAB-4F70-9A90-10AEE1E90EE6}">
      <dsp:nvSpPr>
        <dsp:cNvPr id="0" name=""/>
        <dsp:cNvSpPr/>
      </dsp:nvSpPr>
      <dsp:spPr>
        <a:xfrm rot="5400000">
          <a:off x="5268683" y="-2082787"/>
          <a:ext cx="1502137" cy="566846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3200" kern="1200" dirty="0" smtClean="0">
              <a:latin typeface="Georgia" panose="02040502050405020303" pitchFamily="18" charset="0"/>
              <a:ea typeface="微軟正黑體" panose="020B0604030504040204" pitchFamily="34" charset="-120"/>
            </a:rPr>
            <a:t>請依</a:t>
          </a:r>
          <a:r>
            <a:rPr lang="en-US" altLang="zh-TW" sz="3200" kern="1200" dirty="0" smtClean="0">
              <a:latin typeface="Georgia" panose="02040502050405020303" pitchFamily="18" charset="0"/>
              <a:ea typeface="微軟正黑體" panose="020B0604030504040204" pitchFamily="34" charset="-120"/>
            </a:rPr>
            <a:t>【</a:t>
          </a:r>
          <a:r>
            <a:rPr lang="zh-TW" altLang="en-US" sz="3200" b="1" kern="1200" dirty="0" smtClean="0">
              <a:solidFill>
                <a:srgbClr val="0000CC"/>
              </a:solidFill>
              <a:latin typeface="Georgia" panose="02040502050405020303" pitchFamily="18" charset="0"/>
              <a:ea typeface="微軟正黑體" panose="020B0604030504040204" pitchFamily="34" charset="-120"/>
            </a:rPr>
            <a:t>研究部專用系統權限</a:t>
          </a:r>
          <a:r>
            <a:rPr lang="en-US" altLang="zh-TW" sz="3200" kern="1200" dirty="0" smtClean="0">
              <a:latin typeface="Georgia" panose="02040502050405020303" pitchFamily="18" charset="0"/>
              <a:ea typeface="微軟正黑體" panose="020B0604030504040204" pitchFamily="34" charset="-120"/>
            </a:rPr>
            <a:t>】</a:t>
          </a:r>
          <a:r>
            <a:rPr lang="zh-TW" altLang="en-US" sz="3200" kern="1200" dirty="0" smtClean="0">
              <a:latin typeface="Georgia" panose="02040502050405020303" pitchFamily="18" charset="0"/>
              <a:ea typeface="微軟正黑體" panose="020B0604030504040204" pitchFamily="34" charset="-120"/>
            </a:rPr>
            <a:t>方式辦理申請</a:t>
          </a:r>
          <a:endParaRPr lang="zh-TW" altLang="en-US" sz="3200" kern="1200" dirty="0">
            <a:latin typeface="Georgia" panose="02040502050405020303" pitchFamily="18" charset="0"/>
            <a:ea typeface="微軟正黑體" panose="020B0604030504040204" pitchFamily="34" charset="-120"/>
          </a:endParaRPr>
        </a:p>
      </dsp:txBody>
      <dsp:txXfrm rot="-5400000">
        <a:off x="3185517" y="73707"/>
        <a:ext cx="5595141" cy="1355481"/>
      </dsp:txXfrm>
    </dsp:sp>
    <dsp:sp modelId="{676C83F0-CF0C-4E10-A382-980462908922}">
      <dsp:nvSpPr>
        <dsp:cNvPr id="0" name=""/>
        <dsp:cNvSpPr/>
      </dsp:nvSpPr>
      <dsp:spPr>
        <a:xfrm>
          <a:off x="2997" y="11353"/>
          <a:ext cx="3182519" cy="148018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400" kern="1200" dirty="0" smtClean="0">
              <a:latin typeface="Georgia" panose="02040502050405020303" pitchFamily="18" charset="0"/>
              <a:ea typeface="微軟正黑體" panose="020B0604030504040204" pitchFamily="34" charset="-120"/>
            </a:rPr>
            <a:t>核銷</a:t>
          </a:r>
          <a:r>
            <a:rPr lang="en-US" altLang="zh-TW" sz="4400" kern="1200" dirty="0" smtClean="0">
              <a:latin typeface="Georgia" panose="02040502050405020303" pitchFamily="18" charset="0"/>
              <a:ea typeface="微軟正黑體" panose="020B0604030504040204" pitchFamily="34" charset="-120"/>
            </a:rPr>
            <a:t>/</a:t>
          </a:r>
          <a:r>
            <a:rPr lang="zh-TW" altLang="en-US" sz="4400" kern="1200" dirty="0" smtClean="0">
              <a:latin typeface="Georgia" panose="02040502050405020303" pitchFamily="18" charset="0"/>
              <a:ea typeface="微軟正黑體" panose="020B0604030504040204" pitchFamily="34" charset="-120"/>
            </a:rPr>
            <a:t>採購</a:t>
          </a:r>
          <a:endParaRPr lang="zh-TW" altLang="en-US" sz="4400" kern="1200" dirty="0">
            <a:latin typeface="Georgia" panose="02040502050405020303" pitchFamily="18" charset="0"/>
            <a:ea typeface="微軟正黑體" panose="020B0604030504040204" pitchFamily="34" charset="-120"/>
          </a:endParaRPr>
        </a:p>
      </dsp:txBody>
      <dsp:txXfrm>
        <a:off x="75254" y="83610"/>
        <a:ext cx="3038005" cy="1335673"/>
      </dsp:txXfrm>
    </dsp:sp>
    <dsp:sp modelId="{49F944C7-1B65-4A15-B1ED-629063C40F3A}">
      <dsp:nvSpPr>
        <dsp:cNvPr id="0" name=""/>
        <dsp:cNvSpPr/>
      </dsp:nvSpPr>
      <dsp:spPr>
        <a:xfrm rot="5400000">
          <a:off x="5230197" y="-485630"/>
          <a:ext cx="1502137" cy="566846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3100" kern="1200" dirty="0" smtClean="0">
              <a:latin typeface="Georgia" panose="02040502050405020303" pitchFamily="18" charset="0"/>
              <a:ea typeface="微軟正黑體" panose="020B0604030504040204" pitchFamily="34" charset="-120"/>
            </a:rPr>
            <a:t>請依</a:t>
          </a:r>
          <a:r>
            <a:rPr lang="en-US" altLang="zh-TW" sz="3100" kern="1200" dirty="0" smtClean="0">
              <a:latin typeface="Georgia" panose="02040502050405020303" pitchFamily="18" charset="0"/>
              <a:ea typeface="微軟正黑體" panose="020B0604030504040204" pitchFamily="34" charset="-120"/>
            </a:rPr>
            <a:t>【</a:t>
          </a:r>
          <a:r>
            <a:rPr lang="zh-TW" altLang="en-US" sz="3100" b="1" kern="1200" dirty="0" smtClean="0">
              <a:solidFill>
                <a:srgbClr val="0000CC"/>
              </a:solidFill>
              <a:latin typeface="Georgia" panose="02040502050405020303" pitchFamily="18" charset="0"/>
              <a:ea typeface="微軟正黑體" panose="020B0604030504040204" pitchFamily="34" charset="-120"/>
            </a:rPr>
            <a:t>財務室專用研究計畫人員匯款</a:t>
          </a:r>
          <a:r>
            <a:rPr lang="en-US" altLang="zh-TW" sz="3100" kern="1200" dirty="0" smtClean="0">
              <a:latin typeface="Georgia" panose="02040502050405020303" pitchFamily="18" charset="0"/>
              <a:ea typeface="微軟正黑體" panose="020B0604030504040204" pitchFamily="34" charset="-120"/>
            </a:rPr>
            <a:t>】</a:t>
          </a:r>
          <a:r>
            <a:rPr lang="zh-TW" altLang="en-US" sz="3100" kern="1200" dirty="0" smtClean="0">
              <a:latin typeface="Georgia" panose="02040502050405020303" pitchFamily="18" charset="0"/>
              <a:ea typeface="微軟正黑體" panose="020B0604030504040204" pitchFamily="34" charset="-120"/>
            </a:rPr>
            <a:t>方式辦理申請</a:t>
          </a:r>
          <a:endParaRPr lang="zh-TW" altLang="en-US" sz="3100" kern="1200" dirty="0">
            <a:latin typeface="Georgia" panose="02040502050405020303" pitchFamily="18" charset="0"/>
            <a:ea typeface="微軟正黑體" panose="020B0604030504040204" pitchFamily="34" charset="-120"/>
          </a:endParaRPr>
        </a:p>
      </dsp:txBody>
      <dsp:txXfrm rot="-5400000">
        <a:off x="3147031" y="1670864"/>
        <a:ext cx="5595141" cy="1355481"/>
      </dsp:txXfrm>
    </dsp:sp>
    <dsp:sp modelId="{C016601E-A085-4706-8418-2AF59B735BDE}">
      <dsp:nvSpPr>
        <dsp:cNvPr id="0" name=""/>
        <dsp:cNvSpPr/>
      </dsp:nvSpPr>
      <dsp:spPr>
        <a:xfrm>
          <a:off x="0" y="1596399"/>
          <a:ext cx="3144034" cy="150440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400" kern="1200" dirty="0" smtClean="0">
              <a:latin typeface="Georgia" panose="02040502050405020303" pitchFamily="18" charset="0"/>
              <a:ea typeface="微軟正黑體" panose="020B0604030504040204" pitchFamily="34" charset="-120"/>
            </a:rPr>
            <a:t>薪資匯款帳號</a:t>
          </a:r>
          <a:endParaRPr lang="zh-TW" altLang="en-US" sz="4400" kern="1200" dirty="0">
            <a:latin typeface="Georgia" panose="02040502050405020303" pitchFamily="18" charset="0"/>
            <a:ea typeface="微軟正黑體" panose="020B0604030504040204" pitchFamily="34" charset="-120"/>
          </a:endParaRPr>
        </a:p>
      </dsp:txBody>
      <dsp:txXfrm>
        <a:off x="73439" y="1669838"/>
        <a:ext cx="2997156" cy="135753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B96DB8-3C30-4691-888D-10A321A4D481}">
      <dsp:nvSpPr>
        <dsp:cNvPr id="0" name=""/>
        <dsp:cNvSpPr/>
      </dsp:nvSpPr>
      <dsp:spPr>
        <a:xfrm>
          <a:off x="0" y="235713"/>
          <a:ext cx="1659320" cy="16844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0" kern="1200" dirty="0" smtClean="0">
              <a:solidFill>
                <a:schemeClr val="tx1"/>
              </a:solidFill>
              <a:latin typeface="Georgia" panose="02040502050405020303" pitchFamily="18" charset="0"/>
              <a:ea typeface="微軟正黑體" panose="020B0604030504040204" pitchFamily="34" charset="-120"/>
              <a:cs typeface="Times New Roman" panose="02020603050405020304" pitchFamily="18" charset="0"/>
            </a:rPr>
            <a:t>聯採系統</a:t>
          </a:r>
          <a:r>
            <a:rPr lang="en-US" altLang="zh-TW" sz="3600" b="0" kern="1200" dirty="0" smtClean="0">
              <a:solidFill>
                <a:schemeClr val="tx1"/>
              </a:solidFill>
              <a:latin typeface="Georgia" panose="02040502050405020303" pitchFamily="18" charset="0"/>
              <a:ea typeface="微軟正黑體" panose="020B0604030504040204" pitchFamily="34" charset="-120"/>
              <a:cs typeface="Times New Roman" panose="02020603050405020304" pitchFamily="18" charset="0"/>
            </a:rPr>
            <a:t>1-6</a:t>
          </a:r>
          <a:r>
            <a:rPr lang="zh-TW" altLang="en-US" sz="3600" b="0" kern="1200" dirty="0" smtClean="0">
              <a:solidFill>
                <a:schemeClr val="tx1"/>
              </a:solidFill>
              <a:latin typeface="Georgia" panose="02040502050405020303" pitchFamily="18" charset="0"/>
              <a:ea typeface="微軟正黑體" panose="020B0604030504040204" pitchFamily="34" charset="-120"/>
              <a:cs typeface="Times New Roman" panose="02020603050405020304" pitchFamily="18" charset="0"/>
            </a:rPr>
            <a:t>類權限</a:t>
          </a:r>
          <a:endParaRPr lang="zh-TW" altLang="en-US" sz="3600" b="0" kern="1200" dirty="0">
            <a:solidFill>
              <a:schemeClr val="tx1"/>
            </a:solidFill>
            <a:latin typeface="Georgia" panose="02040502050405020303" pitchFamily="18" charset="0"/>
            <a:ea typeface="微軟正黑體" panose="020B0604030504040204" pitchFamily="34" charset="-120"/>
            <a:cs typeface="Times New Roman" panose="02020603050405020304" pitchFamily="18" charset="0"/>
          </a:endParaRPr>
        </a:p>
      </dsp:txBody>
      <dsp:txXfrm>
        <a:off x="48600" y="284313"/>
        <a:ext cx="1562120" cy="1587241"/>
      </dsp:txXfrm>
    </dsp:sp>
    <dsp:sp modelId="{BA748704-79F0-4772-B6B6-22B4DF99E74F}">
      <dsp:nvSpPr>
        <dsp:cNvPr id="0" name=""/>
        <dsp:cNvSpPr/>
      </dsp:nvSpPr>
      <dsp:spPr>
        <a:xfrm rot="19012068">
          <a:off x="1580875" y="861901"/>
          <a:ext cx="580596" cy="35121"/>
        </a:xfrm>
        <a:custGeom>
          <a:avLst/>
          <a:gdLst/>
          <a:ahLst/>
          <a:cxnLst/>
          <a:rect l="0" t="0" r="0" b="0"/>
          <a:pathLst>
            <a:path>
              <a:moveTo>
                <a:pt x="0" y="17560"/>
              </a:moveTo>
              <a:lnTo>
                <a:pt x="580596" y="1756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b="0" kern="1200">
            <a:solidFill>
              <a:schemeClr val="tx1"/>
            </a:solidFill>
            <a:latin typeface="Georgia" panose="02040502050405020303" pitchFamily="18" charset="0"/>
            <a:ea typeface="微軟正黑體" panose="020B0604030504040204" pitchFamily="34" charset="-120"/>
            <a:cs typeface="Times New Roman" panose="02020603050405020304" pitchFamily="18" charset="0"/>
          </a:endParaRPr>
        </a:p>
      </dsp:txBody>
      <dsp:txXfrm>
        <a:off x="1856658" y="864947"/>
        <a:ext cx="29029" cy="29029"/>
      </dsp:txXfrm>
    </dsp:sp>
    <dsp:sp modelId="{CC21B916-C0F3-42A2-BB0E-BD7DC92F5748}">
      <dsp:nvSpPr>
        <dsp:cNvPr id="0" name=""/>
        <dsp:cNvSpPr/>
      </dsp:nvSpPr>
      <dsp:spPr>
        <a:xfrm>
          <a:off x="2083026" y="196494"/>
          <a:ext cx="6775253" cy="9689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l" defTabSz="14224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0" kern="1200" dirty="0" smtClean="0">
              <a:solidFill>
                <a:schemeClr val="tx1"/>
              </a:solidFill>
              <a:latin typeface="Georgia" panose="02040502050405020303" pitchFamily="18" charset="0"/>
              <a:ea typeface="微軟正黑體" panose="020B0604030504040204" pitchFamily="34" charset="-120"/>
              <a:cs typeface="Times New Roman" panose="02020603050405020304" pitchFamily="18" charset="0"/>
            </a:rPr>
            <a:t>僅開放予研究</a:t>
          </a:r>
          <a:r>
            <a:rPr lang="zh-TW" altLang="en-US" sz="3200" b="1" u="sng" kern="1200" dirty="0" smtClean="0">
              <a:solidFill>
                <a:schemeClr val="tx1"/>
              </a:solidFill>
              <a:latin typeface="Georgia" panose="02040502050405020303" pitchFamily="18" charset="0"/>
              <a:ea typeface="微軟正黑體" panose="020B0604030504040204" pitchFamily="34" charset="-120"/>
              <a:cs typeface="Times New Roman" panose="02020603050405020304" pitchFamily="18" charset="0"/>
            </a:rPr>
            <a:t>計畫主持人</a:t>
          </a:r>
          <a:endParaRPr lang="zh-TW" altLang="en-US" sz="3200" b="1" u="sng" kern="1200" dirty="0">
            <a:solidFill>
              <a:schemeClr val="tx1"/>
            </a:solidFill>
            <a:latin typeface="Georgia" panose="02040502050405020303" pitchFamily="18" charset="0"/>
            <a:ea typeface="微軟正黑體" panose="020B0604030504040204" pitchFamily="34" charset="-120"/>
            <a:cs typeface="Times New Roman" panose="02020603050405020304" pitchFamily="18" charset="0"/>
          </a:endParaRPr>
        </a:p>
      </dsp:txBody>
      <dsp:txXfrm>
        <a:off x="2111407" y="224875"/>
        <a:ext cx="6718491" cy="912228"/>
      </dsp:txXfrm>
    </dsp:sp>
    <dsp:sp modelId="{E4E4E031-69E3-4A0D-AEEB-48C79ED54F83}">
      <dsp:nvSpPr>
        <dsp:cNvPr id="0" name=""/>
        <dsp:cNvSpPr/>
      </dsp:nvSpPr>
      <dsp:spPr>
        <a:xfrm rot="3655224">
          <a:off x="1432239" y="1446492"/>
          <a:ext cx="883622" cy="35121"/>
        </a:xfrm>
        <a:custGeom>
          <a:avLst/>
          <a:gdLst/>
          <a:ahLst/>
          <a:cxnLst/>
          <a:rect l="0" t="0" r="0" b="0"/>
          <a:pathLst>
            <a:path>
              <a:moveTo>
                <a:pt x="0" y="17560"/>
              </a:moveTo>
              <a:lnTo>
                <a:pt x="883622" y="1756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b="0" kern="1200">
            <a:solidFill>
              <a:schemeClr val="tx1"/>
            </a:solidFill>
            <a:latin typeface="Georgia" panose="02040502050405020303" pitchFamily="18" charset="0"/>
            <a:ea typeface="微軟正黑體" panose="020B0604030504040204" pitchFamily="34" charset="-120"/>
            <a:cs typeface="Times New Roman" panose="02020603050405020304" pitchFamily="18" charset="0"/>
          </a:endParaRPr>
        </a:p>
      </dsp:txBody>
      <dsp:txXfrm>
        <a:off x="1851960" y="1441962"/>
        <a:ext cx="44181" cy="44181"/>
      </dsp:txXfrm>
    </dsp:sp>
    <dsp:sp modelId="{658390AE-991B-4B67-8227-0BD41CFF7AB1}">
      <dsp:nvSpPr>
        <dsp:cNvPr id="0" name=""/>
        <dsp:cNvSpPr/>
      </dsp:nvSpPr>
      <dsp:spPr>
        <a:xfrm>
          <a:off x="2088782" y="1281671"/>
          <a:ext cx="6762621" cy="11370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l" defTabSz="12446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0" kern="1200" dirty="0" smtClean="0">
              <a:solidFill>
                <a:schemeClr val="tx1"/>
              </a:solidFill>
              <a:latin typeface="Georgia" panose="02040502050405020303" pitchFamily="18" charset="0"/>
              <a:ea typeface="微軟正黑體" panose="020B0604030504040204" pitchFamily="34" charset="-120"/>
              <a:cs typeface="Times New Roman" panose="02020603050405020304" pitchFamily="18" charset="0"/>
            </a:rPr>
            <a:t>計畫主持人</a:t>
          </a:r>
          <a:r>
            <a:rPr lang="zh-TW" altLang="en-US" sz="2800" b="1" kern="1200" dirty="0" smtClean="0">
              <a:solidFill>
                <a:srgbClr val="0000CC"/>
              </a:solidFill>
              <a:latin typeface="Georgia" panose="02040502050405020303" pitchFamily="18" charset="0"/>
              <a:ea typeface="微軟正黑體" panose="020B0604030504040204" pitchFamily="34" charset="-120"/>
              <a:cs typeface="Times New Roman" panose="02020603050405020304" pitchFamily="18" charset="0"/>
            </a:rPr>
            <a:t>若非單位</a:t>
          </a:r>
          <a:r>
            <a:rPr lang="en-US" altLang="zh-TW" sz="2800" b="1" kern="1200" dirty="0" smtClean="0">
              <a:solidFill>
                <a:srgbClr val="0000CC"/>
              </a:solidFill>
              <a:latin typeface="Georgia" panose="02040502050405020303" pitchFamily="18" charset="0"/>
              <a:ea typeface="微軟正黑體" panose="020B0604030504040204" pitchFamily="34" charset="-120"/>
              <a:cs typeface="Times New Roman" panose="02020603050405020304" pitchFamily="18" charset="0"/>
            </a:rPr>
            <a:t>/</a:t>
          </a:r>
          <a:r>
            <a:rPr lang="zh-TW" altLang="en-US" sz="2800" b="1" kern="1200" dirty="0" smtClean="0">
              <a:solidFill>
                <a:srgbClr val="0000CC"/>
              </a:solidFill>
              <a:latin typeface="Georgia" panose="02040502050405020303" pitchFamily="18" charset="0"/>
              <a:ea typeface="微軟正黑體" panose="020B0604030504040204" pitchFamily="34" charset="-120"/>
              <a:cs typeface="Times New Roman" panose="02020603050405020304" pitchFamily="18" charset="0"/>
            </a:rPr>
            <a:t>部門主管</a:t>
          </a:r>
          <a:r>
            <a:rPr lang="zh-TW" altLang="en-US" sz="2800" b="0" kern="1200" dirty="0" smtClean="0">
              <a:solidFill>
                <a:schemeClr val="tx1"/>
              </a:solidFill>
              <a:latin typeface="Georgia" panose="02040502050405020303" pitchFamily="18" charset="0"/>
              <a:ea typeface="微軟正黑體" panose="020B0604030504040204" pitchFamily="34" charset="-120"/>
              <a:cs typeface="Times New Roman" panose="02020603050405020304" pitchFamily="18" charset="0"/>
            </a:rPr>
            <a:t>，請依規定申請；已開放過權限者，無須重覆建置。</a:t>
          </a:r>
          <a:endParaRPr lang="zh-TW" altLang="en-US" sz="2800" b="0" kern="1200" dirty="0">
            <a:solidFill>
              <a:schemeClr val="tx1"/>
            </a:solidFill>
            <a:latin typeface="Georgia" panose="02040502050405020303" pitchFamily="18" charset="0"/>
            <a:ea typeface="微軟正黑體" panose="020B0604030504040204" pitchFamily="34" charset="-120"/>
            <a:cs typeface="Times New Roman" panose="02020603050405020304" pitchFamily="18" charset="0"/>
          </a:endParaRPr>
        </a:p>
      </dsp:txBody>
      <dsp:txXfrm>
        <a:off x="2122084" y="1314973"/>
        <a:ext cx="6696017" cy="107039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879040-24FB-4612-968F-966188690799}">
      <dsp:nvSpPr>
        <dsp:cNvPr id="0" name=""/>
        <dsp:cNvSpPr/>
      </dsp:nvSpPr>
      <dsp:spPr>
        <a:xfrm>
          <a:off x="0" y="313630"/>
          <a:ext cx="1309105" cy="130910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1BEF14-2382-431F-BFB5-0C4E6AD4425C}">
      <dsp:nvSpPr>
        <dsp:cNvPr id="0" name=""/>
        <dsp:cNvSpPr/>
      </dsp:nvSpPr>
      <dsp:spPr>
        <a:xfrm>
          <a:off x="190396" y="1573644"/>
          <a:ext cx="1644982" cy="12370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簽呈報備</a:t>
          </a:r>
          <a:endParaRPr lang="zh-TW" altLang="en-US" sz="1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與會人員均須報備</a:t>
          </a:r>
          <a:endParaRPr lang="zh-TW" altLang="en-US" sz="12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26629" y="1609877"/>
        <a:ext cx="1572516" cy="1164612"/>
      </dsp:txXfrm>
    </dsp:sp>
    <dsp:sp modelId="{951FA14A-DE81-463E-A953-EC3E3DCC0EB8}">
      <dsp:nvSpPr>
        <dsp:cNvPr id="0" name=""/>
        <dsp:cNvSpPr/>
      </dsp:nvSpPr>
      <dsp:spPr>
        <a:xfrm rot="21599990">
          <a:off x="1652107" y="810899"/>
          <a:ext cx="343002" cy="3145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300" kern="1200"/>
        </a:p>
      </dsp:txBody>
      <dsp:txXfrm>
        <a:off x="1652107" y="873811"/>
        <a:ext cx="248634" cy="188735"/>
      </dsp:txXfrm>
    </dsp:sp>
    <dsp:sp modelId="{BB63C762-0707-48AE-AA0A-79291843F95E}">
      <dsp:nvSpPr>
        <dsp:cNvPr id="0" name=""/>
        <dsp:cNvSpPr/>
      </dsp:nvSpPr>
      <dsp:spPr>
        <a:xfrm>
          <a:off x="2289111" y="313623"/>
          <a:ext cx="1309105" cy="130910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B352B7-0246-4391-904A-78A05328C6AE}">
      <dsp:nvSpPr>
        <dsp:cNvPr id="0" name=""/>
        <dsp:cNvSpPr/>
      </dsp:nvSpPr>
      <dsp:spPr>
        <a:xfrm>
          <a:off x="2420559" y="1547102"/>
          <a:ext cx="1951273" cy="13091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出差申請單</a:t>
          </a:r>
          <a:endParaRPr lang="zh-TW" altLang="en-US" sz="1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主持人及專任助理專用</a:t>
          </a:r>
          <a:endParaRPr lang="zh-TW" altLang="en-US" sz="12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458901" y="1585444"/>
        <a:ext cx="1874589" cy="1232421"/>
      </dsp:txXfrm>
    </dsp:sp>
    <dsp:sp modelId="{AA6CB791-A099-40C7-A4EE-86CC5DE3CC82}">
      <dsp:nvSpPr>
        <dsp:cNvPr id="0" name=""/>
        <dsp:cNvSpPr/>
      </dsp:nvSpPr>
      <dsp:spPr>
        <a:xfrm>
          <a:off x="3948499" y="810896"/>
          <a:ext cx="350283" cy="3145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300" kern="1200"/>
        </a:p>
      </dsp:txBody>
      <dsp:txXfrm>
        <a:off x="3948499" y="873808"/>
        <a:ext cx="255915" cy="188735"/>
      </dsp:txXfrm>
    </dsp:sp>
    <dsp:sp modelId="{6F8B9D19-28F6-48F7-A369-B62160681BEF}">
      <dsp:nvSpPr>
        <dsp:cNvPr id="0" name=""/>
        <dsp:cNvSpPr/>
      </dsp:nvSpPr>
      <dsp:spPr>
        <a:xfrm>
          <a:off x="4599025" y="313623"/>
          <a:ext cx="1309105" cy="130910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42925F-114F-4451-8F87-6C6971A1EAB6}">
      <dsp:nvSpPr>
        <dsp:cNvPr id="0" name=""/>
        <dsp:cNvSpPr/>
      </dsp:nvSpPr>
      <dsp:spPr>
        <a:xfrm>
          <a:off x="4848424" y="1547102"/>
          <a:ext cx="1692516" cy="13091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出差旅費核銷單</a:t>
          </a:r>
          <a:endParaRPr lang="zh-TW" altLang="en-US" sz="1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0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主持人</a:t>
          </a:r>
          <a:endParaRPr lang="zh-TW" altLang="en-US" sz="10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0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專任助理合併於出差單</a:t>
          </a:r>
          <a:endParaRPr lang="zh-TW" altLang="en-US" sz="10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000" b="1" kern="1200" dirty="0" smtClean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兼任及臨時工採紙本作業</a:t>
          </a:r>
          <a:endParaRPr lang="zh-TW" altLang="en-US" sz="1000" b="1" kern="1200" dirty="0">
            <a:solidFill>
              <a:srgbClr val="FFFF0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886766" y="1585444"/>
        <a:ext cx="1615832" cy="1232421"/>
      </dsp:txXfrm>
    </dsp:sp>
    <dsp:sp modelId="{797827A9-B2C2-4D55-B52D-365FB11EDF73}">
      <dsp:nvSpPr>
        <dsp:cNvPr id="0" name=""/>
        <dsp:cNvSpPr/>
      </dsp:nvSpPr>
      <dsp:spPr>
        <a:xfrm>
          <a:off x="6212737" y="810896"/>
          <a:ext cx="304606" cy="3145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300" kern="1200"/>
        </a:p>
      </dsp:txBody>
      <dsp:txXfrm>
        <a:off x="6212737" y="873808"/>
        <a:ext cx="213224" cy="188735"/>
      </dsp:txXfrm>
    </dsp:sp>
    <dsp:sp modelId="{AA9D4CAD-3009-4B90-90A0-FDF2F8833CF7}">
      <dsp:nvSpPr>
        <dsp:cNvPr id="0" name=""/>
        <dsp:cNvSpPr/>
      </dsp:nvSpPr>
      <dsp:spPr>
        <a:xfrm>
          <a:off x="6778436" y="313623"/>
          <a:ext cx="1309105" cy="130910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5F18A6-EF9E-450C-9BB5-00B865F68A10}">
      <dsp:nvSpPr>
        <dsp:cNvPr id="0" name=""/>
        <dsp:cNvSpPr/>
      </dsp:nvSpPr>
      <dsp:spPr>
        <a:xfrm>
          <a:off x="6924736" y="1552338"/>
          <a:ext cx="1636263" cy="13091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計畫核銷系統</a:t>
          </a:r>
          <a:endParaRPr lang="zh-TW" altLang="en-US" sz="1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0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檢附憑證核銷歸墊</a:t>
          </a:r>
          <a:endParaRPr lang="zh-TW" altLang="en-US" sz="10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6963078" y="1590680"/>
        <a:ext cx="1559579" cy="123242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1D742A-A578-4AD4-A9AB-A924B1DEDACB}">
      <dsp:nvSpPr>
        <dsp:cNvPr id="0" name=""/>
        <dsp:cNvSpPr/>
      </dsp:nvSpPr>
      <dsp:spPr>
        <a:xfrm>
          <a:off x="4240" y="1008022"/>
          <a:ext cx="1314511" cy="12924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8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PI/</a:t>
          </a:r>
          <a:r>
            <a:rPr lang="zh-TW" altLang="en-US" sz="18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助理提供預估表</a:t>
          </a:r>
          <a:endParaRPr lang="zh-TW" altLang="en-US" sz="18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2094" y="1045876"/>
        <a:ext cx="1238803" cy="1216723"/>
      </dsp:txXfrm>
    </dsp:sp>
    <dsp:sp modelId="{026AB5AA-F55B-44B5-ACF1-D20F79144873}">
      <dsp:nvSpPr>
        <dsp:cNvPr id="0" name=""/>
        <dsp:cNvSpPr/>
      </dsp:nvSpPr>
      <dsp:spPr>
        <a:xfrm>
          <a:off x="1450202" y="1491239"/>
          <a:ext cx="278676" cy="3259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900" b="1" kern="120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450202" y="1556439"/>
        <a:ext cx="195073" cy="195598"/>
      </dsp:txXfrm>
    </dsp:sp>
    <dsp:sp modelId="{1858DF17-1EBF-4A30-98B8-69EC9FCA675A}">
      <dsp:nvSpPr>
        <dsp:cNvPr id="0" name=""/>
        <dsp:cNvSpPr/>
      </dsp:nvSpPr>
      <dsp:spPr>
        <a:xfrm>
          <a:off x="1844556" y="1008022"/>
          <a:ext cx="1314511" cy="12924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研究部</a:t>
          </a:r>
          <a:endParaRPr lang="zh-TW" altLang="en-US" sz="18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882410" y="1045876"/>
        <a:ext cx="1238803" cy="1216723"/>
      </dsp:txXfrm>
    </dsp:sp>
    <dsp:sp modelId="{D0053248-5F86-43F4-9866-7C3A2D04986C}">
      <dsp:nvSpPr>
        <dsp:cNvPr id="0" name=""/>
        <dsp:cNvSpPr/>
      </dsp:nvSpPr>
      <dsp:spPr>
        <a:xfrm>
          <a:off x="3290518" y="1491239"/>
          <a:ext cx="278676" cy="3259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900" b="1" kern="120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290518" y="1556439"/>
        <a:ext cx="195073" cy="195598"/>
      </dsp:txXfrm>
    </dsp:sp>
    <dsp:sp modelId="{976F9566-F934-4AE7-A71C-A1530E6D0974}">
      <dsp:nvSpPr>
        <dsp:cNvPr id="0" name=""/>
        <dsp:cNvSpPr/>
      </dsp:nvSpPr>
      <dsp:spPr>
        <a:xfrm>
          <a:off x="3684871" y="1008022"/>
          <a:ext cx="1314511" cy="12924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轉陳財務室及動物中心</a:t>
          </a:r>
          <a:endParaRPr lang="zh-TW" altLang="en-US" sz="18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722725" y="1045876"/>
        <a:ext cx="1238803" cy="1216723"/>
      </dsp:txXfrm>
    </dsp:sp>
    <dsp:sp modelId="{6076DF04-3B9E-4303-BE98-8D8F133FE25D}">
      <dsp:nvSpPr>
        <dsp:cNvPr id="0" name=""/>
        <dsp:cNvSpPr/>
      </dsp:nvSpPr>
      <dsp:spPr>
        <a:xfrm rot="20352302">
          <a:off x="5125811" y="1134842"/>
          <a:ext cx="309570" cy="3259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900" b="1" kern="120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128836" y="1216528"/>
        <a:ext cx="216699" cy="195598"/>
      </dsp:txXfrm>
    </dsp:sp>
    <dsp:sp modelId="{322D1269-4EB5-4EA5-9CE6-2177C953B34E}">
      <dsp:nvSpPr>
        <dsp:cNvPr id="0" name=""/>
        <dsp:cNvSpPr/>
      </dsp:nvSpPr>
      <dsp:spPr>
        <a:xfrm>
          <a:off x="5545428" y="301450"/>
          <a:ext cx="1314511" cy="12924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研究部回報</a:t>
          </a:r>
          <a:r>
            <a:rPr lang="en-US" altLang="zh-TW" sz="18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PI/</a:t>
          </a:r>
          <a:r>
            <a:rPr lang="zh-TW" altLang="en-US" sz="18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助理</a:t>
          </a:r>
          <a:endParaRPr lang="zh-TW" altLang="en-US" sz="18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583282" y="339304"/>
        <a:ext cx="1238803" cy="1216723"/>
      </dsp:txXfrm>
    </dsp:sp>
    <dsp:sp modelId="{A332F027-D7BC-4072-B906-FA8ADDF81BF0}">
      <dsp:nvSpPr>
        <dsp:cNvPr id="0" name=""/>
        <dsp:cNvSpPr/>
      </dsp:nvSpPr>
      <dsp:spPr>
        <a:xfrm rot="894195">
          <a:off x="5118806" y="1967936"/>
          <a:ext cx="378030" cy="3259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900" b="1" kern="120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120451" y="2020560"/>
        <a:ext cx="280231" cy="195598"/>
      </dsp:txXfrm>
    </dsp:sp>
    <dsp:sp modelId="{A1AA8C84-630D-4D22-AEBC-DEC323C62A49}">
      <dsp:nvSpPr>
        <dsp:cNvPr id="0" name=""/>
        <dsp:cNvSpPr/>
      </dsp:nvSpPr>
      <dsp:spPr>
        <a:xfrm>
          <a:off x="5606383" y="1876329"/>
          <a:ext cx="1314511" cy="12924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財務室進行撥款</a:t>
          </a:r>
          <a:endParaRPr lang="zh-TW" altLang="en-US" sz="18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644237" y="1914183"/>
        <a:ext cx="1238803" cy="121672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D1F637-75C8-4576-AAEC-2B53B597D7C4}">
      <dsp:nvSpPr>
        <dsp:cNvPr id="0" name=""/>
        <dsp:cNvSpPr/>
      </dsp:nvSpPr>
      <dsp:spPr>
        <a:xfrm>
          <a:off x="2447" y="0"/>
          <a:ext cx="2981440" cy="659904"/>
        </a:xfrm>
        <a:prstGeom prst="chevron">
          <a:avLst/>
        </a:prstGeom>
        <a:solidFill>
          <a:srgbClr val="BBE0E3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研究部網頁</a:t>
          </a:r>
          <a:endParaRPr lang="zh-TW" altLang="en-US" sz="2800" kern="1200" dirty="0">
            <a:solidFill>
              <a:srgbClr val="000000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sp:txBody>
      <dsp:txXfrm>
        <a:off x="332399" y="0"/>
        <a:ext cx="2321536" cy="659904"/>
      </dsp:txXfrm>
    </dsp:sp>
    <dsp:sp modelId="{FCEA4861-B739-4861-979D-07715FA096B9}">
      <dsp:nvSpPr>
        <dsp:cNvPr id="0" name=""/>
        <dsp:cNvSpPr/>
      </dsp:nvSpPr>
      <dsp:spPr>
        <a:xfrm>
          <a:off x="2703963" y="0"/>
          <a:ext cx="2981440" cy="659904"/>
        </a:xfrm>
        <a:prstGeom prst="chevron">
          <a:avLst/>
        </a:prstGeom>
        <a:solidFill>
          <a:srgbClr val="BBE0E3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法規及表單</a:t>
          </a:r>
          <a:endParaRPr lang="zh-TW" altLang="en-US" sz="2800" kern="1200" dirty="0">
            <a:solidFill>
              <a:srgbClr val="000000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sp:txBody>
      <dsp:txXfrm>
        <a:off x="3033915" y="0"/>
        <a:ext cx="2321536" cy="659904"/>
      </dsp:txXfrm>
    </dsp:sp>
    <dsp:sp modelId="{E4C9A689-3073-49DB-9897-ABF47963C936}">
      <dsp:nvSpPr>
        <dsp:cNvPr id="0" name=""/>
        <dsp:cNvSpPr/>
      </dsp:nvSpPr>
      <dsp:spPr>
        <a:xfrm>
          <a:off x="5369040" y="0"/>
          <a:ext cx="2981440" cy="659904"/>
        </a:xfrm>
        <a:prstGeom prst="chevron">
          <a:avLst/>
        </a:prstGeom>
        <a:solidFill>
          <a:srgbClr val="BBE0E3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表單下載</a:t>
          </a:r>
          <a:endParaRPr lang="zh-TW" altLang="en-US" sz="2800" kern="1200" dirty="0">
            <a:solidFill>
              <a:srgbClr val="000000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sp:txBody>
      <dsp:txXfrm>
        <a:off x="5698992" y="0"/>
        <a:ext cx="2321536" cy="6599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A6E13E-D287-448F-9BA3-492DC3D21E53}" type="datetimeFigureOut">
              <a:rPr lang="zh-TW" altLang="en-US" smtClean="0"/>
              <a:t>2024/2/23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36373F-EFE9-47DE-82CF-FDF03F87E90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073685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353132-512D-439A-AA8A-F3FC1E35A980}" type="datetimeFigureOut">
              <a:rPr lang="zh-TW" altLang="en-US" smtClean="0"/>
              <a:t>2024/2/23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47030F-4F5E-40F9-BDED-948BBDCDF7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50598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25F7BA9-0B43-4DEF-A2FE-E246F47FE8D0}" type="slidenum">
              <a:rPr kumimoji="1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82184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47030F-4F5E-40F9-BDED-948BBDCDF721}" type="slidenum">
              <a:rPr lang="zh-TW" altLang="en-US" smtClean="0"/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9755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40728-4B2B-4592-92A1-1AB41287EA62}" type="datetimeFigureOut">
              <a:rPr lang="zh-TW" altLang="en-US" smtClean="0"/>
              <a:t>2024/2/23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71417-CE48-4E78-BF6A-DA01FB22880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13637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40728-4B2B-4592-92A1-1AB41287EA62}" type="datetimeFigureOut">
              <a:rPr lang="zh-TW" altLang="en-US" smtClean="0"/>
              <a:t>2024/2/23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71417-CE48-4E78-BF6A-DA01FB22880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63790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40728-4B2B-4592-92A1-1AB41287EA62}" type="datetimeFigureOut">
              <a:rPr lang="zh-TW" altLang="en-US" smtClean="0"/>
              <a:t>2024/2/23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71417-CE48-4E78-BF6A-DA01FB22880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37227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F92C4A-B9A1-486D-B3D3-71A5B1E77AE6}" type="datetimeFigureOut">
              <a:rPr lang="zh-TW" altLang="en-US">
                <a:solidFill>
                  <a:srgbClr val="000000"/>
                </a:solidFill>
              </a:rPr>
              <a:pPr>
                <a:defRPr/>
              </a:pPr>
              <a:t>2024/2/23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011295-AE86-4739-9F5D-76F3047BE8F9}" type="slidenum">
              <a:rPr lang="zh-TW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3626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1F53AE-B258-4AC9-A77C-E885DF356B48}" type="datetimeFigureOut">
              <a:rPr lang="zh-TW" altLang="en-US">
                <a:solidFill>
                  <a:srgbClr val="000000"/>
                </a:solidFill>
              </a:rPr>
              <a:pPr>
                <a:defRPr/>
              </a:pPr>
              <a:t>2024/2/23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029A1E-0CCD-43E0-9BEE-CAF070F95559}" type="slidenum">
              <a:rPr lang="zh-TW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2185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6590D3-AD39-4E8E-9FBA-1465F52334E6}" type="datetimeFigureOut">
              <a:rPr lang="zh-TW" altLang="en-US">
                <a:solidFill>
                  <a:srgbClr val="000000"/>
                </a:solidFill>
              </a:rPr>
              <a:pPr>
                <a:defRPr/>
              </a:pPr>
              <a:t>2024/2/23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A43D84-B7F6-4993-AD8B-C7D668FB0AF8}" type="slidenum">
              <a:rPr lang="zh-TW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7128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C74A41-480A-4B91-8E08-A5472F3B8A43}" type="datetimeFigureOut">
              <a:rPr lang="zh-TW" altLang="en-US">
                <a:solidFill>
                  <a:srgbClr val="000000"/>
                </a:solidFill>
              </a:rPr>
              <a:pPr>
                <a:defRPr/>
              </a:pPr>
              <a:t>2024/2/23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E92A8D-ADBC-4EA7-860D-3674CD401B29}" type="slidenum">
              <a:rPr lang="zh-TW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4479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CBF6E8-F73B-4AD2-851A-AB75A01BEAE8}" type="datetimeFigureOut">
              <a:rPr lang="zh-TW" altLang="en-US">
                <a:solidFill>
                  <a:srgbClr val="000000"/>
                </a:solidFill>
              </a:rPr>
              <a:pPr>
                <a:defRPr/>
              </a:pPr>
              <a:t>2024/2/23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838BD5-A68C-4C07-AE02-FE1AA2025C3B}" type="slidenum">
              <a:rPr lang="zh-TW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6655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BD431B-988F-497E-8103-584028760971}" type="datetimeFigureOut">
              <a:rPr lang="zh-TW" altLang="en-US">
                <a:solidFill>
                  <a:srgbClr val="000000"/>
                </a:solidFill>
              </a:rPr>
              <a:pPr>
                <a:defRPr/>
              </a:pPr>
              <a:t>2024/2/23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1EDAA-454B-4081-AEBC-35BDDC69D511}" type="slidenum">
              <a:rPr lang="zh-TW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694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307525-7982-4BB6-9D40-927CD73CE8FE}" type="datetimeFigureOut">
              <a:rPr lang="zh-TW" altLang="en-US">
                <a:solidFill>
                  <a:srgbClr val="000000"/>
                </a:solidFill>
              </a:rPr>
              <a:pPr>
                <a:defRPr/>
              </a:pPr>
              <a:t>2024/2/23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30D9BF-DE1C-4D23-A220-56E29E81FAD3}" type="slidenum">
              <a:rPr lang="zh-TW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6342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0AB412-9173-4467-8CBF-CD860DF07E44}" type="datetimeFigureOut">
              <a:rPr lang="zh-TW" altLang="en-US">
                <a:solidFill>
                  <a:srgbClr val="000000"/>
                </a:solidFill>
              </a:rPr>
              <a:pPr>
                <a:defRPr/>
              </a:pPr>
              <a:t>2024/2/23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B0DCCD-4A52-499F-80A7-54EE70744147}" type="slidenum">
              <a:rPr lang="zh-TW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205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40728-4B2B-4592-92A1-1AB41287EA62}" type="datetimeFigureOut">
              <a:rPr lang="zh-TW" altLang="en-US" smtClean="0"/>
              <a:t>2024/2/23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71417-CE48-4E78-BF6A-DA01FB22880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295069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03B882-1CA7-4059-BD9A-D21E37CD36D9}" type="datetimeFigureOut">
              <a:rPr lang="zh-TW" altLang="en-US">
                <a:solidFill>
                  <a:srgbClr val="000000"/>
                </a:solidFill>
              </a:rPr>
              <a:pPr>
                <a:defRPr/>
              </a:pPr>
              <a:t>2024/2/23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829698-E75A-45B6-A91A-3FA88C33A08D}" type="slidenum">
              <a:rPr lang="zh-TW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0511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F69027-E6FC-41B6-9D6B-500AB84315B3}" type="datetimeFigureOut">
              <a:rPr lang="zh-TW" altLang="en-US">
                <a:solidFill>
                  <a:srgbClr val="000000"/>
                </a:solidFill>
              </a:rPr>
              <a:pPr>
                <a:defRPr/>
              </a:pPr>
              <a:t>2024/2/23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9966F5-6C31-424E-88A7-655618EDD250}" type="slidenum">
              <a:rPr lang="zh-TW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0851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A90735-4B39-4EC9-B39A-D3A9FB420431}" type="datetimeFigureOut">
              <a:rPr lang="zh-TW" altLang="en-US">
                <a:solidFill>
                  <a:srgbClr val="000000"/>
                </a:solidFill>
              </a:rPr>
              <a:pPr>
                <a:defRPr/>
              </a:pPr>
              <a:t>2024/2/23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F3C53-D281-4F59-9FFA-9244A2CE6E07}" type="slidenum">
              <a:rPr lang="zh-TW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323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40728-4B2B-4592-92A1-1AB41287EA62}" type="datetimeFigureOut">
              <a:rPr lang="zh-TW" altLang="en-US" smtClean="0"/>
              <a:t>2024/2/23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71417-CE48-4E78-BF6A-DA01FB22880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65891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40728-4B2B-4592-92A1-1AB41287EA62}" type="datetimeFigureOut">
              <a:rPr lang="zh-TW" altLang="en-US" smtClean="0"/>
              <a:t>2024/2/23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71417-CE48-4E78-BF6A-DA01FB22880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93709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40728-4B2B-4592-92A1-1AB41287EA62}" type="datetimeFigureOut">
              <a:rPr lang="zh-TW" altLang="en-US" smtClean="0"/>
              <a:t>2024/2/23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71417-CE48-4E78-BF6A-DA01FB22880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60163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40728-4B2B-4592-92A1-1AB41287EA62}" type="datetimeFigureOut">
              <a:rPr lang="zh-TW" altLang="en-US" smtClean="0"/>
              <a:t>2024/2/23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71417-CE48-4E78-BF6A-DA01FB22880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79800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40728-4B2B-4592-92A1-1AB41287EA62}" type="datetimeFigureOut">
              <a:rPr lang="zh-TW" altLang="en-US" smtClean="0"/>
              <a:t>2024/2/23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71417-CE48-4E78-BF6A-DA01FB22880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10522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40728-4B2B-4592-92A1-1AB41287EA62}" type="datetimeFigureOut">
              <a:rPr lang="zh-TW" altLang="en-US" smtClean="0"/>
              <a:t>2024/2/23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71417-CE48-4E78-BF6A-DA01FB22880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69136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40728-4B2B-4592-92A1-1AB41287EA62}" type="datetimeFigureOut">
              <a:rPr lang="zh-TW" altLang="en-US" smtClean="0"/>
              <a:t>2024/2/23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71417-CE48-4E78-BF6A-DA01FB22880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83462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40728-4B2B-4592-92A1-1AB41287EA62}" type="datetimeFigureOut">
              <a:rPr lang="zh-TW" altLang="en-US" smtClean="0"/>
              <a:t>2024/2/23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171417-CE48-4E78-BF6A-DA01FB22880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74467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新細明體" pitchFamily="18" charset="-12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293520C-8851-4246-AE1C-8E3F04D83FFA}" type="datetimeFigureOut">
              <a:rPr kumimoji="1" lang="zh-TW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2024/2/23</a:t>
            </a:fld>
            <a:endParaRPr kumimoji="1" lang="en-US" altLang="zh-TW">
              <a:solidFill>
                <a:srgbClr val="000000"/>
              </a:solidFill>
            </a:endParaRPr>
          </a:p>
        </p:txBody>
      </p:sp>
      <p:sp>
        <p:nvSpPr>
          <p:cNvPr id="757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新細明體" pitchFamily="18" charset="-12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srgbClr val="000000"/>
              </a:solidFill>
            </a:endParaRPr>
          </a:p>
        </p:txBody>
      </p:sp>
      <p:sp>
        <p:nvSpPr>
          <p:cNvPr id="757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ea typeface="新細明體" pitchFamily="18" charset="-12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C9A60B5-919B-4D7C-8428-8C397A875794}" type="slidenum">
              <a:rPr kumimoji="1" lang="zh-TW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427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6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2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26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1"/>
          <p:cNvSpPr>
            <a:spLocks noGrp="1"/>
          </p:cNvSpPr>
          <p:nvPr>
            <p:ph type="dt" sz="quarter" idx="10"/>
          </p:nvPr>
        </p:nvSpPr>
        <p:spPr>
          <a:xfrm>
            <a:off x="266700" y="4683919"/>
            <a:ext cx="2133600" cy="357188"/>
          </a:xfrm>
        </p:spPr>
        <p:txBody>
          <a:bodyPr/>
          <a:lstStyle/>
          <a:p>
            <a:pPr>
              <a:defRPr/>
            </a:pPr>
            <a:endParaRPr lang="en-US" altLang="zh-TW">
              <a:latin typeface="+mn-lt"/>
              <a:ea typeface="+mn-ea"/>
            </a:endParaRPr>
          </a:p>
          <a:p>
            <a:pPr>
              <a:defRPr/>
            </a:pPr>
            <a:endParaRPr lang="en-US" altLang="zh-TW">
              <a:latin typeface="+mn-lt"/>
              <a:ea typeface="+mn-ea"/>
            </a:endParaRPr>
          </a:p>
        </p:txBody>
      </p:sp>
      <p:sp>
        <p:nvSpPr>
          <p:cNvPr id="6147" name="Text Box 6"/>
          <p:cNvSpPr txBox="1">
            <a:spLocks noChangeArrowheads="1"/>
          </p:cNvSpPr>
          <p:nvPr/>
        </p:nvSpPr>
        <p:spPr bwMode="auto">
          <a:xfrm>
            <a:off x="683568" y="370956"/>
            <a:ext cx="7761288" cy="452431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r>
              <a:rPr lang="zh-TW" altLang="en-US" sz="4800" dirty="0" smtClean="0">
                <a:latin typeface="Georgia" panose="02040502050405020303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花蓮慈濟醫院</a:t>
            </a:r>
          </a:p>
          <a:p>
            <a:pPr algn="ctr" eaLnBrk="1" hangingPunct="1">
              <a:defRPr/>
            </a:pPr>
            <a:endParaRPr lang="zh-TW" altLang="en-US" sz="4800" b="1" dirty="0" smtClean="0">
              <a:latin typeface="Georgia" panose="02040502050405020303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US" altLang="zh-TW" sz="4800" dirty="0" smtClean="0">
                <a:latin typeface="Georgia" panose="02040502050405020303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113</a:t>
            </a:r>
            <a:r>
              <a:rPr lang="zh-TW" altLang="en-US" sz="4800" dirty="0" smtClean="0">
                <a:latin typeface="Georgia" panose="02040502050405020303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年度研究計畫行政作業</a:t>
            </a:r>
          </a:p>
          <a:p>
            <a:pPr algn="ctr" eaLnBrk="1" hangingPunct="1">
              <a:defRPr/>
            </a:pPr>
            <a:r>
              <a:rPr lang="zh-TW" altLang="en-US" sz="4800" dirty="0" smtClean="0">
                <a:latin typeface="Georgia" panose="02040502050405020303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重點說明</a:t>
            </a:r>
          </a:p>
          <a:p>
            <a:pPr algn="ctr" eaLnBrk="1" hangingPunct="1">
              <a:defRPr/>
            </a:pPr>
            <a:endParaRPr lang="en-US" altLang="zh-TW" sz="4800" dirty="0" smtClean="0">
              <a:latin typeface="Georgia" panose="02040502050405020303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US" altLang="zh-TW" sz="4800" dirty="0" smtClean="0">
                <a:latin typeface="Georgia" panose="02040502050405020303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113</a:t>
            </a:r>
            <a:r>
              <a:rPr lang="zh-TW" altLang="en-US" sz="4800" dirty="0" smtClean="0">
                <a:latin typeface="Georgia" panose="02040502050405020303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年</a:t>
            </a:r>
            <a:r>
              <a:rPr lang="en-US" altLang="zh-TW" sz="4800" dirty="0" smtClean="0">
                <a:latin typeface="Georgia" panose="02040502050405020303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</a:t>
            </a:r>
            <a:r>
              <a:rPr lang="zh-TW" altLang="en-US" sz="4800" dirty="0" smtClean="0">
                <a:latin typeface="Georgia" panose="02040502050405020303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月製</a:t>
            </a:r>
            <a:endParaRPr lang="en-US" altLang="zh-TW" sz="4800" dirty="0" smtClean="0">
              <a:latin typeface="Georgia" panose="02040502050405020303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756717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457200" y="94320"/>
            <a:ext cx="8229600" cy="857250"/>
          </a:xfrm>
        </p:spPr>
        <p:txBody>
          <a:bodyPr/>
          <a:lstStyle/>
          <a:p>
            <a:r>
              <a:rPr lang="zh-TW" altLang="en-US" dirty="0" smtClean="0">
                <a:latin typeface="Georgia" panose="02040502050405020303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採購系統權限說明</a:t>
            </a:r>
            <a:r>
              <a:rPr lang="en-US" altLang="zh-TW" dirty="0" smtClean="0">
                <a:latin typeface="Georgia" panose="02040502050405020303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(1/2)</a:t>
            </a:r>
            <a:endParaRPr lang="zh-TW" altLang="en-US" sz="2800" dirty="0">
              <a:latin typeface="Georgia" panose="02040502050405020303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08" y="868792"/>
            <a:ext cx="8015144" cy="4237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217170" y="3669030"/>
            <a:ext cx="31889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rgbClr val="FF0000"/>
                </a:solidFill>
                <a:latin typeface="Georgia" panose="02040502050405020303" pitchFamily="18" charset="0"/>
                <a:ea typeface="微軟正黑體" panose="020B0604030504040204" pitchFamily="34" charset="-120"/>
              </a:rPr>
              <a:t>G</a:t>
            </a:r>
            <a:r>
              <a:rPr lang="zh-TW" altLang="en-US" b="1" dirty="0" smtClean="0">
                <a:solidFill>
                  <a:srgbClr val="FF0000"/>
                </a:solidFill>
                <a:latin typeface="Georgia" panose="02040502050405020303" pitchFamily="18" charset="0"/>
                <a:ea typeface="微軟正黑體" panose="020B0604030504040204" pitchFamily="34" charset="-120"/>
              </a:rPr>
              <a:t>類：研究用合約品項</a:t>
            </a:r>
            <a:r>
              <a:rPr lang="en-US" altLang="zh-TW" b="1" dirty="0" smtClean="0">
                <a:solidFill>
                  <a:srgbClr val="FF0000"/>
                </a:solidFill>
                <a:latin typeface="Georgia" panose="02040502050405020303" pitchFamily="18" charset="0"/>
                <a:ea typeface="微軟正黑體" panose="020B0604030504040204" pitchFamily="34" charset="-120"/>
              </a:rPr>
              <a:t/>
            </a:r>
            <a:br>
              <a:rPr lang="en-US" altLang="zh-TW" b="1" dirty="0" smtClean="0">
                <a:solidFill>
                  <a:srgbClr val="FF0000"/>
                </a:solidFill>
                <a:latin typeface="Georgia" panose="02040502050405020303" pitchFamily="18" charset="0"/>
                <a:ea typeface="微軟正黑體" panose="020B0604030504040204" pitchFamily="34" charset="-120"/>
              </a:rPr>
            </a:br>
            <a:r>
              <a:rPr lang="en-US" altLang="zh-TW" dirty="0" smtClean="0">
                <a:latin typeface="Georgia" panose="02040502050405020303" pitchFamily="18" charset="0"/>
                <a:ea typeface="微軟正黑體" panose="020B0604030504040204" pitchFamily="34" charset="-120"/>
              </a:rPr>
              <a:t>1-6</a:t>
            </a:r>
            <a:r>
              <a:rPr lang="zh-TW" altLang="en-US" dirty="0" smtClean="0">
                <a:latin typeface="Georgia" panose="02040502050405020303" pitchFamily="18" charset="0"/>
                <a:ea typeface="微軟正黑體" panose="020B0604030504040204" pitchFamily="34" charset="-120"/>
              </a:rPr>
              <a:t>類：醫材</a:t>
            </a:r>
            <a:r>
              <a:rPr lang="en-US" altLang="zh-TW" dirty="0" smtClean="0">
                <a:latin typeface="Georgia" panose="02040502050405020303" pitchFamily="18" charset="0"/>
                <a:ea typeface="微軟正黑體" panose="020B0604030504040204" pitchFamily="34" charset="-120"/>
              </a:rPr>
              <a:t>/</a:t>
            </a:r>
            <a:r>
              <a:rPr lang="zh-TW" altLang="en-US" dirty="0" smtClean="0">
                <a:latin typeface="Georgia" panose="02040502050405020303" pitchFamily="18" charset="0"/>
                <a:ea typeface="微軟正黑體" panose="020B0604030504040204" pitchFamily="34" charset="-120"/>
              </a:rPr>
              <a:t>藥品等其他品項</a:t>
            </a:r>
            <a:endParaRPr lang="zh-TW" altLang="en-US" dirty="0">
              <a:latin typeface="Georgia" panose="02040502050405020303" pitchFamily="18" charset="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237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94320"/>
            <a:ext cx="8229600" cy="857250"/>
          </a:xfrm>
        </p:spPr>
        <p:txBody>
          <a:bodyPr/>
          <a:lstStyle/>
          <a:p>
            <a:r>
              <a:rPr lang="zh-TW" altLang="en-US" dirty="0" smtClean="0">
                <a:latin typeface="Georgia" panose="02040502050405020303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採購系統權限說明</a:t>
            </a:r>
            <a:r>
              <a:rPr lang="en-US" altLang="zh-TW" dirty="0" smtClean="0">
                <a:latin typeface="Georgia" panose="02040502050405020303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(2/2)</a:t>
            </a:r>
            <a:endParaRPr lang="zh-TW" altLang="en-US" sz="2800" dirty="0">
              <a:latin typeface="Georgia" panose="02040502050405020303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graphicFrame>
        <p:nvGraphicFramePr>
          <p:cNvPr id="4" name="內容版面配置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6288245"/>
              </p:ext>
            </p:extLst>
          </p:nvPr>
        </p:nvGraphicFramePr>
        <p:xfrm>
          <a:off x="155684" y="892699"/>
          <a:ext cx="8858280" cy="2625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199" y="3468601"/>
            <a:ext cx="6191250" cy="1621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185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solidFill>
                  <a:srgbClr val="000066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基本工資及臨時工時薪新規定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000066"/>
                </a:solidFill>
                <a:latin typeface="Georgia" panose="02040502050405020303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二、</a:t>
            </a:r>
            <a:r>
              <a:rPr lang="en-US" altLang="zh-TW" b="1" dirty="0" smtClean="0">
                <a:solidFill>
                  <a:srgbClr val="000066"/>
                </a:solidFill>
                <a:latin typeface="Georgia" panose="02040502050405020303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113</a:t>
            </a:r>
            <a:r>
              <a:rPr lang="zh-TW" altLang="en-US" b="1" dirty="0" smtClean="0">
                <a:solidFill>
                  <a:srgbClr val="000066"/>
                </a:solidFill>
                <a:latin typeface="Georgia" panose="02040502050405020303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年度</a:t>
            </a:r>
            <a:r>
              <a:rPr lang="zh-TW" altLang="en-US" b="1" dirty="0">
                <a:solidFill>
                  <a:srgbClr val="000066"/>
                </a:solidFill>
                <a:latin typeface="Georgia" panose="02040502050405020303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重點說明</a:t>
            </a:r>
            <a:endParaRPr lang="zh-TW" alt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48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4018323"/>
              </p:ext>
            </p:extLst>
          </p:nvPr>
        </p:nvGraphicFramePr>
        <p:xfrm>
          <a:off x="266131" y="783905"/>
          <a:ext cx="8691127" cy="1795522"/>
        </p:xfrm>
        <a:graphic>
          <a:graphicData uri="http://schemas.openxmlformats.org/drawingml/2006/table">
            <a:tbl>
              <a:tblPr firstRow="1">
                <a:tableStyleId>{B301B821-A1FF-4177-AEE7-76D212191A09}</a:tableStyleId>
              </a:tblPr>
              <a:tblGrid>
                <a:gridCol w="242519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39377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87216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22991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u="none" strike="noStrike" dirty="0" smtClean="0">
                          <a:effectLst/>
                          <a:latin typeface="Georgia" panose="02040502050405020303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薪資類別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350" marR="6350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u="none" strike="noStrike" dirty="0">
                          <a:effectLst/>
                          <a:latin typeface="Georgia" panose="02040502050405020303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金額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350" marR="6350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u="none" strike="noStrike" dirty="0">
                          <a:effectLst/>
                          <a:latin typeface="Georgia" panose="02040502050405020303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行政作業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350" marR="6350" marT="4763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81296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100" u="none" strike="noStrike" dirty="0">
                          <a:effectLst/>
                          <a:latin typeface="Georgia" panose="02040502050405020303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臨時工時薪</a:t>
                      </a:r>
                      <a:endParaRPr lang="zh-TW" alt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350" marR="6350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3000" b="1" u="none" strike="noStrike" dirty="0" smtClean="0">
                          <a:solidFill>
                            <a:srgbClr val="0000FF"/>
                          </a:solidFill>
                          <a:effectLst/>
                          <a:latin typeface="Georgia" panose="02040502050405020303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183</a:t>
                      </a:r>
                      <a:r>
                        <a:rPr lang="zh-TW" altLang="en-US" sz="3000" b="1" u="none" strike="noStrike" dirty="0" smtClean="0">
                          <a:solidFill>
                            <a:srgbClr val="0000FF"/>
                          </a:solidFill>
                          <a:effectLst/>
                          <a:latin typeface="Georgia" panose="02040502050405020303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元</a:t>
                      </a:r>
                      <a:endParaRPr lang="zh-TW" altLang="en-US" sz="3000" b="1" i="0" u="none" strike="noStrike" dirty="0">
                        <a:solidFill>
                          <a:srgbClr val="0000FF"/>
                        </a:solidFill>
                        <a:effectLst/>
                        <a:latin typeface="Georgia" panose="02040502050405020303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350" marR="6350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u="none" strike="noStrike" dirty="0" smtClean="0">
                          <a:effectLst/>
                          <a:latin typeface="Georgia" panose="02040502050405020303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須逾此金額，請</a:t>
                      </a:r>
                      <a:r>
                        <a:rPr lang="en-US" altLang="zh-TW" sz="1800" u="none" strike="noStrike" dirty="0" smtClean="0">
                          <a:effectLst/>
                          <a:latin typeface="Georgia" panose="02040502050405020303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PI</a:t>
                      </a:r>
                      <a:r>
                        <a:rPr lang="zh-TW" altLang="en-US" sz="1800" u="none" strike="noStrike" dirty="0" smtClean="0">
                          <a:effectLst/>
                          <a:latin typeface="Georgia" panose="02040502050405020303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上簽申請</a:t>
                      </a:r>
                      <a:endParaRPr lang="zh-TW" altLang="en-US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350" marR="6350" marT="4763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91235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100" u="none" strike="noStrike" dirty="0">
                          <a:effectLst/>
                          <a:latin typeface="Georgia" panose="02040502050405020303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基本工資</a:t>
                      </a:r>
                      <a:endParaRPr lang="zh-TW" alt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350" marR="6350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3000" b="1" u="none" strike="noStrike" dirty="0" smtClean="0">
                          <a:solidFill>
                            <a:srgbClr val="0000FF"/>
                          </a:solidFill>
                          <a:effectLst/>
                          <a:latin typeface="Georgia" panose="02040502050405020303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27,470</a:t>
                      </a:r>
                      <a:r>
                        <a:rPr lang="zh-TW" altLang="en-US" sz="3000" b="1" u="none" strike="noStrike" dirty="0" smtClean="0">
                          <a:solidFill>
                            <a:srgbClr val="0000FF"/>
                          </a:solidFill>
                          <a:effectLst/>
                          <a:latin typeface="Georgia" panose="02040502050405020303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元</a:t>
                      </a:r>
                      <a:endParaRPr lang="zh-TW" altLang="en-US" sz="3000" b="1" i="0" u="none" strike="noStrike" dirty="0">
                        <a:solidFill>
                          <a:srgbClr val="0000FF"/>
                        </a:solidFill>
                        <a:effectLst/>
                        <a:latin typeface="Georgia" panose="02040502050405020303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350" marR="6350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altLang="zh-TW" sz="800" u="none" strike="noStrike" dirty="0" smtClean="0">
                        <a:effectLst/>
                        <a:latin typeface="Georgia" panose="02040502050405020303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algn="l" fontAlgn="ctr"/>
                      <a:r>
                        <a:rPr lang="zh-TW" altLang="en-US" sz="1800" u="none" strike="noStrike" dirty="0" smtClean="0">
                          <a:effectLst/>
                          <a:latin typeface="Georgia" panose="02040502050405020303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已更新薪資參考表於研究部網頁。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350" marR="6350" marT="4763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-36512" y="127107"/>
            <a:ext cx="67153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Georgia" panose="02040502050405020303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依</a:t>
            </a:r>
            <a:r>
              <a:rPr kumimoji="0" lang="en-US" altLang="zh-TW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Georgia" panose="02040502050405020303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113</a:t>
            </a:r>
            <a:r>
              <a:rPr kumimoji="0" lang="zh-TW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Georgia" panose="02040502050405020303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年度法定調整薪資：</a:t>
            </a:r>
            <a:endParaRPr kumimoji="0" lang="zh-TW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Georgia" panose="02040502050405020303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267115" y="2529404"/>
            <a:ext cx="871993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註：</a:t>
            </a:r>
            <a:endParaRPr kumimoji="0" lang="en-US" altLang="zh-TW" sz="200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271463" lvl="0" indent="-27146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altLang="zh-TW" sz="200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1.</a:t>
            </a:r>
            <a:r>
              <a:rPr kumimoji="0" lang="zh-TW" altLang="en-US" sz="2000" b="1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未</a:t>
            </a:r>
            <a:r>
              <a:rPr lang="zh-TW" altLang="en-US" sz="2000" b="1" u="sng" dirty="0" smtClean="0">
                <a:latin typeface="Georgia" panose="02040502050405020303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在本院投保健保者，二代健保</a:t>
            </a:r>
            <a:r>
              <a:rPr lang="en-US" altLang="zh-TW" sz="2000" b="1" u="sng" dirty="0" smtClean="0">
                <a:latin typeface="Georgia" panose="02040502050405020303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2000" b="1" u="sng" dirty="0" smtClean="0">
                <a:latin typeface="Georgia" panose="02040502050405020303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補充保費</a:t>
            </a:r>
            <a:r>
              <a:rPr lang="en-US" altLang="zh-TW" sz="2000" b="1" u="sng" dirty="0" smtClean="0">
                <a:latin typeface="Georgia" panose="02040502050405020303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2000" b="1" u="sng" dirty="0" smtClean="0">
                <a:latin typeface="Georgia" panose="02040502050405020303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作業方式</a:t>
            </a:r>
            <a:r>
              <a:rPr lang="zh-TW" altLang="en-US" sz="2000" dirty="0" smtClean="0">
                <a:latin typeface="Georgia" panose="02040502050405020303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endParaRPr lang="en-US" altLang="zh-TW" sz="2000" dirty="0" smtClean="0">
              <a:latin typeface="Georgia" panose="02040502050405020303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1520825" lvl="0" indent="-152082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TW" sz="200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(1)</a:t>
            </a:r>
            <a:r>
              <a:rPr kumimoji="1" lang="zh-TW" altLang="en-US" sz="2000" dirty="0">
                <a:solidFill>
                  <a:srgbClr val="000000"/>
                </a:solidFill>
                <a:latin typeface="Georgia" panose="02040502050405020303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個人負擔：當月薪資給付金額達</a:t>
            </a:r>
            <a:r>
              <a:rPr kumimoji="1" lang="zh-TW" altLang="en-US" sz="2000" dirty="0" smtClean="0">
                <a:solidFill>
                  <a:srgbClr val="000000"/>
                </a:solidFill>
                <a:latin typeface="Georgia" panose="02040502050405020303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基本工資</a:t>
            </a:r>
            <a:r>
              <a:rPr kumimoji="1" lang="en-US" altLang="zh-TW" sz="2000" dirty="0" smtClean="0">
                <a:solidFill>
                  <a:srgbClr val="000000"/>
                </a:solidFill>
                <a:latin typeface="Georgia" panose="02040502050405020303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kumimoji="1" lang="zh-TW" altLang="en-US" sz="2000" dirty="0" smtClean="0">
                <a:solidFill>
                  <a:srgbClr val="000000"/>
                </a:solidFill>
                <a:latin typeface="Georgia" panose="02040502050405020303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含</a:t>
            </a:r>
            <a:r>
              <a:rPr kumimoji="1" lang="en-US" altLang="zh-TW" sz="2000" dirty="0" smtClean="0">
                <a:solidFill>
                  <a:srgbClr val="000000"/>
                </a:solidFill>
                <a:latin typeface="Georgia" panose="02040502050405020303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kumimoji="1" lang="zh-TW" altLang="en-US" sz="2000" dirty="0" smtClean="0">
                <a:solidFill>
                  <a:srgbClr val="000000"/>
                </a:solidFill>
                <a:latin typeface="Georgia" panose="02040502050405020303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，個人</a:t>
            </a:r>
            <a:r>
              <a:rPr kumimoji="1" lang="zh-TW" altLang="en-US" sz="2000" dirty="0">
                <a:solidFill>
                  <a:srgbClr val="000000"/>
                </a:solidFill>
                <a:latin typeface="Georgia" panose="02040502050405020303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二代健保同其他保費由薪資代扣</a:t>
            </a:r>
            <a:r>
              <a:rPr kumimoji="1" lang="en-US" altLang="zh-TW" sz="2000" dirty="0">
                <a:solidFill>
                  <a:srgbClr val="000000"/>
                </a:solidFill>
                <a:latin typeface="Georgia" panose="02040502050405020303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(2.11</a:t>
            </a:r>
            <a:r>
              <a:rPr kumimoji="1" lang="en-US" altLang="zh-TW" sz="2000" dirty="0" smtClean="0">
                <a:solidFill>
                  <a:srgbClr val="000000"/>
                </a:solidFill>
                <a:latin typeface="Georgia" panose="02040502050405020303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%)</a:t>
            </a:r>
          </a:p>
          <a:p>
            <a:pPr marL="271463" lvl="0" indent="-27146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TW" sz="200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(2)</a:t>
            </a:r>
            <a:r>
              <a:rPr kumimoji="1" lang="zh-TW" altLang="en-US" sz="2000" dirty="0">
                <a:solidFill>
                  <a:srgbClr val="000000"/>
                </a:solidFill>
                <a:latin typeface="Georgia" panose="02040502050405020303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雇主</a:t>
            </a:r>
            <a:r>
              <a:rPr kumimoji="1" lang="zh-TW" altLang="en-US" sz="2000" dirty="0" smtClean="0">
                <a:solidFill>
                  <a:srgbClr val="000000"/>
                </a:solidFill>
                <a:latin typeface="Georgia" panose="02040502050405020303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負擔</a:t>
            </a:r>
            <a:r>
              <a:rPr kumimoji="1" lang="zh-TW" altLang="en-US" sz="2000" dirty="0">
                <a:solidFill>
                  <a:srgbClr val="000000"/>
                </a:solidFill>
                <a:latin typeface="Georgia" panose="02040502050405020303" pitchFamily="18" charset="0"/>
                <a:ea typeface="微軟正黑體" panose="020B0604030504040204" pitchFamily="34" charset="-120"/>
                <a:cs typeface="Times New Roman" panose="02020603050405020304" pitchFamily="18" charset="0"/>
                <a:sym typeface="Wingdings" panose="05000000000000000000" pitchFamily="2" charset="2"/>
              </a:rPr>
              <a:t>：</a:t>
            </a:r>
            <a:r>
              <a:rPr kumimoji="1" lang="en-US" altLang="zh-TW" sz="2000" dirty="0" smtClean="0">
                <a:solidFill>
                  <a:srgbClr val="000000"/>
                </a:solidFill>
                <a:latin typeface="Georgia" panose="02040502050405020303" pitchFamily="18" charset="0"/>
                <a:ea typeface="微軟正黑體" panose="020B0604030504040204" pitchFamily="34" charset="-120"/>
                <a:cs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kumimoji="1" lang="zh-TW" altLang="en-US" sz="2000" dirty="0" smtClean="0">
                <a:solidFill>
                  <a:srgbClr val="000000"/>
                </a:solidFill>
                <a:latin typeface="Georgia" panose="02040502050405020303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如下表</a:t>
            </a:r>
            <a:r>
              <a:rPr kumimoji="1" lang="en-US" altLang="zh-TW" sz="2000" dirty="0" smtClean="0">
                <a:solidFill>
                  <a:srgbClr val="000000"/>
                </a:solidFill>
                <a:latin typeface="Georgia" panose="02040502050405020303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endParaRPr kumimoji="1" lang="zh-TW" altLang="en-US" sz="200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anose="02040502050405020303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4116041"/>
              </p:ext>
            </p:extLst>
          </p:nvPr>
        </p:nvGraphicFramePr>
        <p:xfrm>
          <a:off x="3056468" y="3903133"/>
          <a:ext cx="5930583" cy="1169670"/>
        </p:xfrm>
        <a:graphic>
          <a:graphicData uri="http://schemas.openxmlformats.org/drawingml/2006/table">
            <a:tbl>
              <a:tblPr firstRow="1">
                <a:tableStyleId>{793D81CF-94F2-401A-BA57-92F5A7B2D0C5}</a:tableStyleId>
              </a:tblPr>
              <a:tblGrid>
                <a:gridCol w="1134532"/>
                <a:gridCol w="1507067"/>
                <a:gridCol w="3288984"/>
              </a:tblGrid>
              <a:tr h="231029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u="none" strike="noStrike" dirty="0">
                          <a:effectLst/>
                        </a:rPr>
                        <a:t>薪資金額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u="none" strike="noStrike" dirty="0">
                          <a:effectLst/>
                        </a:rPr>
                        <a:t>計畫類別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u="none" strike="noStrike">
                          <a:effectLst/>
                        </a:rPr>
                        <a:t>核銷方式</a:t>
                      </a:r>
                      <a:endParaRPr lang="zh-TW" altLang="en-US" sz="1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</a:tr>
              <a:tr h="29527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zh-TW" altLang="en-US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不論金額</a:t>
                      </a:r>
                      <a:endParaRPr lang="zh-TW" alt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院內</a:t>
                      </a:r>
                      <a:r>
                        <a:rPr lang="en-US" altLang="zh-TW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r>
                        <a:rPr lang="zh-TW" altLang="en-US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法人計畫</a:t>
                      </a:r>
                      <a:endParaRPr lang="zh-TW" alt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u="none" strike="noStrike">
                          <a:solidFill>
                            <a:schemeClr val="tx1"/>
                          </a:solidFill>
                          <a:effectLst/>
                        </a:rPr>
                        <a:t>由財務內部作業</a:t>
                      </a:r>
                      <a:endParaRPr lang="zh-TW" altLang="en-US" sz="1800" b="0" i="0" u="none" strike="noStrike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</a:tr>
              <a:tr h="29527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國科會</a:t>
                      </a:r>
                      <a:endParaRPr lang="zh-TW" alt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主持費</a:t>
                      </a:r>
                      <a:r>
                        <a:rPr lang="en-US" altLang="zh-TW" sz="18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-&gt;</a:t>
                      </a:r>
                      <a:r>
                        <a:rPr lang="zh-TW" altLang="en-US" sz="18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管理費；助理</a:t>
                      </a:r>
                      <a:r>
                        <a:rPr lang="en-US" altLang="zh-TW" sz="18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-&gt;</a:t>
                      </a:r>
                      <a:r>
                        <a:rPr lang="zh-TW" altLang="en-US" sz="18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業務費</a:t>
                      </a:r>
                      <a:endParaRPr lang="zh-TW" alt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</a:tr>
              <a:tr h="295275">
                <a:tc vMerge="1">
                  <a:txBody>
                    <a:bodyPr/>
                    <a:lstStyle/>
                    <a:p>
                      <a:pPr algn="ctr" fontAlgn="ctr"/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國衛院</a:t>
                      </a:r>
                      <a:endParaRPr lang="zh-TW" alt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助理</a:t>
                      </a:r>
                      <a:r>
                        <a:rPr lang="en-US" altLang="zh-TW" sz="18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-&gt;</a:t>
                      </a:r>
                      <a:r>
                        <a:rPr lang="zh-TW" altLang="en-US" sz="18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管理費</a:t>
                      </a:r>
                      <a:endParaRPr lang="zh-TW" alt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793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59" y="197856"/>
            <a:ext cx="8272732" cy="4895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367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solidFill>
                  <a:srgbClr val="000066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出差旅費申請</a:t>
            </a:r>
            <a:r>
              <a:rPr lang="zh-TW" altLang="en-US" dirty="0" smtClean="0">
                <a:solidFill>
                  <a:srgbClr val="000066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流程</a:t>
            </a:r>
            <a:endParaRPr lang="zh-TW" altLang="en-US" dirty="0">
              <a:solidFill>
                <a:srgbClr val="000066"/>
              </a:solidFill>
            </a:endParaRPr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二、</a:t>
            </a:r>
            <a:r>
              <a:rPr lang="en-US" altLang="zh-TW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113</a:t>
            </a:r>
            <a:r>
              <a:rPr lang="zh-TW" altLang="en-US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年度</a:t>
            </a:r>
            <a:r>
              <a:rPr lang="zh-TW" altLang="en-US" b="1" dirty="0">
                <a:solidFill>
                  <a:srgbClr val="000066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重點</a:t>
            </a:r>
            <a:r>
              <a:rPr lang="zh-TW" altLang="en-US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說明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0126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 txBox="1">
            <a:spLocks/>
          </p:cNvSpPr>
          <p:nvPr/>
        </p:nvSpPr>
        <p:spPr>
          <a:xfrm>
            <a:off x="434908" y="194606"/>
            <a:ext cx="8229600" cy="6717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zh-TW" altLang="en-US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計畫出差之假別申請與核銷說明</a:t>
            </a:r>
            <a:r>
              <a:rPr lang="en-US" altLang="zh-TW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(1/2)</a:t>
            </a:r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387141" y="915566"/>
            <a:ext cx="84435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00" indent="-88900">
              <a:buFont typeface="Arial" panose="020B0604020202020204" pitchFamily="34" charset="0"/>
              <a:buChar char="•"/>
            </a:pPr>
            <a:r>
              <a:rPr lang="zh-TW" altLang="en-US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</a:t>
            </a:r>
            <a:r>
              <a:rPr lang="zh-TW" altLang="zh-TW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依</a:t>
            </a:r>
            <a:r>
              <a:rPr lang="zh-TW" altLang="en-US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本院</a:t>
            </a:r>
            <a:r>
              <a:rPr lang="zh-TW" altLang="zh-TW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同仁出差辦法規定辦理</a:t>
            </a:r>
            <a:r>
              <a:rPr lang="zh-TW" altLang="en-US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申請</a:t>
            </a:r>
            <a:endParaRPr lang="en-US" altLang="zh-TW" kern="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zh-TW" altLang="en-US" b="1" kern="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舉凡以計畫經費核銷</a:t>
            </a:r>
            <a:r>
              <a:rPr lang="en-US" altLang="zh-TW" b="1" kern="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b="1" kern="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國內差旅費</a:t>
            </a:r>
            <a:r>
              <a:rPr lang="en-US" altLang="zh-TW" b="1" kern="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r>
              <a:rPr lang="zh-TW" altLang="en-US" b="1" kern="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申請流程：</a:t>
            </a:r>
            <a:r>
              <a:rPr lang="en-US" altLang="zh-TW" b="1" kern="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kern="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不分平日假日</a:t>
            </a:r>
            <a:r>
              <a:rPr lang="en-US" altLang="zh-TW" b="1" kern="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lvl="0" indent="88900"/>
            <a:r>
              <a:rPr lang="en-US" altLang="zh-TW" b="1" kern="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kern="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包含：參與</a:t>
            </a:r>
            <a:r>
              <a:rPr lang="zh-TW" altLang="en-US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與計畫</a:t>
            </a:r>
            <a:r>
              <a:rPr lang="zh-TW" altLang="en-US" b="1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相關之</a:t>
            </a:r>
            <a:r>
              <a:rPr lang="zh-TW" altLang="en-US" b="1" kern="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國內</a:t>
            </a:r>
            <a:r>
              <a:rPr lang="zh-TW" altLang="en-US" b="1" kern="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學術</a:t>
            </a:r>
            <a:r>
              <a:rPr lang="zh-TW" altLang="en-US" b="1" kern="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研討會、年會、學會、學術活動等</a:t>
            </a:r>
            <a:r>
              <a:rPr lang="en-US" altLang="zh-TW" b="1" kern="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</p:txBody>
      </p:sp>
      <p:graphicFrame>
        <p:nvGraphicFramePr>
          <p:cNvPr id="8" name="資料庫圖表 7"/>
          <p:cNvGraphicFramePr/>
          <p:nvPr>
            <p:extLst>
              <p:ext uri="{D42A27DB-BD31-4B8C-83A1-F6EECF244321}">
                <p14:modId xmlns:p14="http://schemas.microsoft.com/office/powerpoint/2010/main" val="3053743182"/>
              </p:ext>
            </p:extLst>
          </p:nvPr>
        </p:nvGraphicFramePr>
        <p:xfrm>
          <a:off x="434908" y="1635186"/>
          <a:ext cx="8564553" cy="3168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669" y="4531191"/>
            <a:ext cx="2000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255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85970"/>
            <a:ext cx="105727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99951"/>
            <a:ext cx="8229600" cy="781595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出差申請單頁面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主持人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87573"/>
            <a:ext cx="6264696" cy="3805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55" y="1133363"/>
            <a:ext cx="8924334" cy="3559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1528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出差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+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核銷申請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單頁面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專任助理</a:t>
            </a:r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50855"/>
            <a:ext cx="105727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28699"/>
            <a:ext cx="6353387" cy="3988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09238"/>
            <a:ext cx="7344816" cy="416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3863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6674476"/>
              </p:ext>
            </p:extLst>
          </p:nvPr>
        </p:nvGraphicFramePr>
        <p:xfrm>
          <a:off x="179512" y="731257"/>
          <a:ext cx="8784975" cy="4360773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67735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191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88843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588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費用</a:t>
                      </a:r>
                      <a:r>
                        <a:rPr lang="en-US" altLang="zh-TW" sz="2400" kern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2400" kern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假別</a:t>
                      </a:r>
                      <a:endParaRPr 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16383" marR="1638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400" kern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公費公假</a:t>
                      </a:r>
                      <a:endParaRPr 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16383" marR="1638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400" kern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公費自假</a:t>
                      </a:r>
                      <a:endParaRPr 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16383" marR="16383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427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請假流程</a:t>
                      </a:r>
                      <a:endParaRPr 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16383" marR="1638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TW" sz="2000" b="0" kern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1.</a:t>
                      </a:r>
                      <a:r>
                        <a:rPr lang="zh-TW" altLang="en-US" sz="2000" b="0" kern="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報備簽呈</a:t>
                      </a:r>
                      <a:endParaRPr lang="en-US" altLang="zh-TW" sz="2000" b="0" kern="0" dirty="0" smtClean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TW" sz="2000" b="0" kern="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2.</a:t>
                      </a:r>
                      <a:r>
                        <a:rPr lang="zh-TW" sz="2000" b="0" kern="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出差</a:t>
                      </a:r>
                      <a:r>
                        <a:rPr lang="zh-TW" sz="2000" b="0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申請</a:t>
                      </a:r>
                      <a:r>
                        <a:rPr lang="zh-TW" sz="2000" b="0" kern="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單</a:t>
                      </a:r>
                      <a:endParaRPr lang="en-US" altLang="zh-TW" sz="2000" b="0" kern="0" dirty="0" smtClean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TW" sz="2000" b="0" kern="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3.</a:t>
                      </a:r>
                      <a:r>
                        <a:rPr lang="zh-TW" altLang="zh-TW" sz="2000" b="0" kern="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出差報銷單</a:t>
                      </a:r>
                      <a:endParaRPr lang="en-US" altLang="zh-TW" sz="2000" b="0" kern="0" dirty="0" smtClean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6383" marR="1638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TW" sz="2000" kern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1.</a:t>
                      </a:r>
                      <a:r>
                        <a:rPr lang="zh-TW" altLang="en-US" sz="2000" kern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報備簽呈</a:t>
                      </a:r>
                      <a:endParaRPr lang="en-US" altLang="zh-TW" sz="2000" kern="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TW" sz="2000" kern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2.</a:t>
                      </a:r>
                      <a:r>
                        <a:rPr lang="zh-TW" altLang="en-US" sz="2000" kern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自假假單</a:t>
                      </a:r>
                      <a:endParaRPr lang="zh-TW" altLang="en-US" sz="2000" kern="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TW" sz="2000" kern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3.</a:t>
                      </a:r>
                      <a:r>
                        <a:rPr lang="zh-TW" altLang="en-US" sz="2000" kern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出差申請單</a:t>
                      </a:r>
                      <a:r>
                        <a:rPr lang="en-US" altLang="zh-TW" sz="2000" kern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000" kern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附假單</a:t>
                      </a:r>
                      <a:r>
                        <a:rPr lang="en-US" altLang="zh-TW" sz="2000" kern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TW" sz="2000" kern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4.</a:t>
                      </a:r>
                      <a:r>
                        <a:rPr lang="zh-TW" altLang="en-US" sz="2000" kern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出差報銷單 </a:t>
                      </a:r>
                    </a:p>
                  </a:txBody>
                  <a:tcPr marL="16383" marR="16383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693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交通費</a:t>
                      </a:r>
                      <a:endParaRPr 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16383" marR="16383" marT="0" marB="0" anchor="ctr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火車票不用票根；高鐵及飛機須要票根</a:t>
                      </a:r>
                      <a:endParaRPr 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16383" marR="16383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981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報名費</a:t>
                      </a:r>
                      <a:endParaRPr 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16383" marR="16383" marT="0" marB="0" anchor="ctr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收據或發票</a:t>
                      </a:r>
                      <a:endParaRPr lang="zh-TW" sz="24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16383" marR="16383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981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住</a:t>
                      </a:r>
                      <a:r>
                        <a:rPr lang="zh-TW" altLang="en-US" sz="2400" kern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宿</a:t>
                      </a:r>
                      <a:r>
                        <a:rPr lang="zh-TW" sz="2400" kern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費</a:t>
                      </a:r>
                      <a:endParaRPr 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16383" marR="16383" marT="0" marB="0" anchor="ctr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發票</a:t>
                      </a:r>
                      <a:endParaRPr lang="zh-TW" sz="24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16383" marR="16383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693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膳雜費</a:t>
                      </a:r>
                      <a:endParaRPr 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16383" marR="16383" marT="0" marB="0" anchor="ctr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不用憑證</a:t>
                      </a:r>
                      <a:endParaRPr lang="zh-TW" sz="24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16383" marR="16383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476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其他</a:t>
                      </a:r>
                      <a:endParaRPr 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16383" marR="16383" marT="0" marB="0" anchor="ctr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當次研討會</a:t>
                      </a:r>
                      <a:r>
                        <a:rPr lang="zh-TW" sz="2400" kern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議程</a:t>
                      </a:r>
                      <a:r>
                        <a:rPr lang="zh-TW" altLang="en-US" sz="2400" kern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等</a:t>
                      </a:r>
                      <a:r>
                        <a:rPr lang="en-US" sz="2400" kern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400" kern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電子檔上傳至核銷系統附檔</a:t>
                      </a:r>
                      <a:r>
                        <a:rPr lang="en-US" sz="2400" kern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16383" marR="16383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5" name="標題 1"/>
          <p:cNvSpPr txBox="1">
            <a:spLocks/>
          </p:cNvSpPr>
          <p:nvPr/>
        </p:nvSpPr>
        <p:spPr>
          <a:xfrm>
            <a:off x="404754" y="3703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zh-TW" altLang="en-US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計畫出差之假別申請與核銷說明</a:t>
            </a:r>
            <a:r>
              <a:rPr lang="en-US" altLang="zh-TW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(2/2)</a:t>
            </a:r>
            <a:endParaRPr lang="zh-TW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76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>
          <a:xfrm>
            <a:off x="266700" y="4683919"/>
            <a:ext cx="2133600" cy="357188"/>
          </a:xfrm>
        </p:spPr>
        <p:txBody>
          <a:bodyPr/>
          <a:lstStyle/>
          <a:p>
            <a:pPr>
              <a:defRPr/>
            </a:pPr>
            <a:endParaRPr lang="en-US" altLang="zh-TW">
              <a:latin typeface="+mn-lt"/>
              <a:ea typeface="+mn-ea"/>
            </a:endParaRPr>
          </a:p>
          <a:p>
            <a:pPr>
              <a:defRPr/>
            </a:pPr>
            <a:endParaRPr lang="en-US" altLang="zh-TW">
              <a:latin typeface="+mn-lt"/>
              <a:ea typeface="+mn-ea"/>
            </a:endParaRP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85938" y="108916"/>
            <a:ext cx="5757862" cy="77390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zh-TW" altLang="en-US" sz="5400" b="1" dirty="0" smtClean="0">
                <a:ea typeface="微軟正黑體" pitchFamily="34" charset="-120"/>
                <a:cs typeface="Meiryo UI" pitchFamily="34" charset="-128"/>
              </a:rPr>
              <a:t>報告大綱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43552" y="848537"/>
            <a:ext cx="8441140" cy="4078305"/>
          </a:xfrm>
        </p:spPr>
        <p:txBody>
          <a:bodyPr>
            <a:noAutofit/>
          </a:bodyPr>
          <a:lstStyle/>
          <a:p>
            <a:pPr marL="88900" indent="-88900" eaLnBrk="1" hangingPunct="1">
              <a:spcBef>
                <a:spcPts val="600"/>
              </a:spcBef>
              <a:buNone/>
              <a:defRPr/>
            </a:pPr>
            <a:r>
              <a:rPr lang="zh-TW" altLang="en-US" sz="2800" b="1" dirty="0" smtClean="0">
                <a:solidFill>
                  <a:srgbClr val="000066"/>
                </a:solidFill>
                <a:latin typeface="Georgia" panose="02040502050405020303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一、您要先知道</a:t>
            </a:r>
            <a:r>
              <a:rPr lang="en-US" altLang="zh-TW" sz="2800" b="1" dirty="0" smtClean="0">
                <a:solidFill>
                  <a:srgbClr val="000066"/>
                </a:solidFill>
                <a:latin typeface="Georgia" panose="02040502050405020303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/</a:t>
            </a:r>
            <a:r>
              <a:rPr lang="zh-TW" altLang="en-US" sz="2800" b="1" dirty="0" smtClean="0">
                <a:solidFill>
                  <a:srgbClr val="000066"/>
                </a:solidFill>
                <a:latin typeface="Georgia" panose="02040502050405020303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先做的事</a:t>
            </a:r>
            <a:endParaRPr lang="en-US" altLang="zh-TW" sz="2800" b="1" dirty="0" smtClean="0">
              <a:solidFill>
                <a:srgbClr val="000066"/>
              </a:solidFill>
              <a:latin typeface="Georgia" panose="02040502050405020303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88900" indent="-88900" eaLnBrk="1" hangingPunct="1">
              <a:spcBef>
                <a:spcPts val="600"/>
              </a:spcBef>
              <a:buNone/>
              <a:defRPr/>
            </a:pPr>
            <a:r>
              <a:rPr lang="zh-TW" altLang="en-US" sz="2800" b="1" dirty="0" smtClean="0">
                <a:solidFill>
                  <a:srgbClr val="000066"/>
                </a:solidFill>
                <a:latin typeface="Georgia" panose="02040502050405020303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二、</a:t>
            </a:r>
            <a:r>
              <a:rPr lang="en-US" altLang="zh-TW" sz="2800" b="1" dirty="0" smtClean="0">
                <a:solidFill>
                  <a:srgbClr val="000066"/>
                </a:solidFill>
                <a:latin typeface="Georgia" panose="02040502050405020303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113</a:t>
            </a:r>
            <a:r>
              <a:rPr lang="zh-TW" altLang="en-US" sz="2800" b="1" dirty="0" smtClean="0">
                <a:solidFill>
                  <a:srgbClr val="000066"/>
                </a:solidFill>
                <a:latin typeface="Georgia" panose="02040502050405020303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年度重點說明</a:t>
            </a:r>
            <a:endParaRPr lang="en-US" altLang="zh-TW" sz="2800" b="1" dirty="0" smtClean="0">
              <a:solidFill>
                <a:srgbClr val="000066"/>
              </a:solidFill>
              <a:latin typeface="Georgia" panose="02040502050405020303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895350" indent="0" eaLnBrk="1" hangingPunct="1">
              <a:spcBef>
                <a:spcPts val="600"/>
              </a:spcBef>
              <a:buFont typeface="Wingdings" pitchFamily="2" charset="2"/>
              <a:buChar char="Ø"/>
              <a:defRPr/>
            </a:pPr>
            <a:r>
              <a:rPr lang="zh-TW" altLang="en-US" sz="2800" b="1" dirty="0" smtClean="0">
                <a:solidFill>
                  <a:srgbClr val="FF0000"/>
                </a:solidFill>
                <a:latin typeface="Georgia" panose="02040502050405020303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基本工資及臨時工時薪新規定</a:t>
            </a:r>
            <a:r>
              <a:rPr lang="en-US" altLang="zh-TW" sz="2800" b="1" dirty="0" smtClean="0">
                <a:solidFill>
                  <a:srgbClr val="FF0000"/>
                </a:solidFill>
                <a:latin typeface="Gabriola" panose="04040605051002020D02" pitchFamily="82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(NEW)</a:t>
            </a:r>
          </a:p>
          <a:p>
            <a:pPr marL="895350" lvl="0" indent="0">
              <a:spcBef>
                <a:spcPts val="600"/>
              </a:spcBef>
              <a:buFont typeface="Wingdings" pitchFamily="2" charset="2"/>
              <a:buChar char="Ø"/>
              <a:defRPr/>
            </a:pPr>
            <a:r>
              <a:rPr lang="zh-TW" altLang="en-US" sz="2800" b="1" dirty="0" smtClean="0">
                <a:solidFill>
                  <a:srgbClr val="FF0000"/>
                </a:solidFill>
                <a:latin typeface="Georgia" panose="02040502050405020303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出差旅費申請流程</a:t>
            </a:r>
            <a:r>
              <a:rPr lang="en-US" altLang="zh-TW" sz="2800" b="1" dirty="0">
                <a:solidFill>
                  <a:srgbClr val="FF0000"/>
                </a:solidFill>
                <a:latin typeface="Gabriola" panose="04040605051002020D02" pitchFamily="82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(NEW)</a:t>
            </a:r>
          </a:p>
          <a:p>
            <a:pPr marL="895350" lvl="0" indent="0">
              <a:spcBef>
                <a:spcPts val="600"/>
              </a:spcBef>
              <a:buFont typeface="Wingdings" pitchFamily="2" charset="2"/>
              <a:buChar char="Ø"/>
              <a:defRPr/>
            </a:pPr>
            <a:r>
              <a:rPr lang="zh-TW" altLang="en-US" sz="2800" b="1" dirty="0" smtClean="0">
                <a:solidFill>
                  <a:srgbClr val="FF0000"/>
                </a:solidFill>
                <a:latin typeface="Georgia" panose="02040502050405020303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受試者相關費用核銷規範</a:t>
            </a:r>
            <a:r>
              <a:rPr lang="en-US" altLang="zh-TW" sz="2800" b="1" dirty="0">
                <a:solidFill>
                  <a:srgbClr val="FF0000"/>
                </a:solidFill>
                <a:latin typeface="Gabriola" panose="04040605051002020D02" pitchFamily="82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(NEW</a:t>
            </a:r>
            <a:r>
              <a:rPr lang="en-US" altLang="zh-TW" sz="2800" b="1" dirty="0" smtClean="0">
                <a:solidFill>
                  <a:srgbClr val="FF0000"/>
                </a:solidFill>
                <a:latin typeface="Gabriola" panose="04040605051002020D02" pitchFamily="82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endParaRPr lang="en-US" altLang="zh-TW" sz="2800" b="1" dirty="0" smtClean="0">
              <a:solidFill>
                <a:srgbClr val="FF0000"/>
              </a:solidFill>
              <a:latin typeface="Georgia" panose="02040502050405020303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1254125" indent="-354013">
              <a:spcBef>
                <a:spcPts val="600"/>
              </a:spcBef>
              <a:buFont typeface="Wingdings" pitchFamily="2" charset="2"/>
              <a:buChar char="Ø"/>
              <a:defRPr/>
            </a:pPr>
            <a:r>
              <a:rPr lang="zh-TW" altLang="en-US" sz="2800" dirty="0" smtClean="0">
                <a:latin typeface="Georgia" panose="02040502050405020303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計畫執行各項作業類別之時程說明</a:t>
            </a:r>
            <a:endParaRPr lang="en-US" altLang="zh-TW" sz="2800" dirty="0" smtClean="0">
              <a:latin typeface="Georgia" panose="02040502050405020303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901700" indent="0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zh-TW" altLang="en-US" sz="2800" dirty="0" smtClean="0">
                <a:latin typeface="Georgia" panose="02040502050405020303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其他注意事項說明</a:t>
            </a:r>
            <a:endParaRPr lang="en-US" altLang="zh-TW" sz="2800" dirty="0">
              <a:latin typeface="Georgia" panose="02040502050405020303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180975" indent="-180975" eaLnBrk="1" hangingPunct="1">
              <a:spcBef>
                <a:spcPts val="600"/>
              </a:spcBef>
              <a:buFontTx/>
              <a:buNone/>
              <a:defRPr/>
            </a:pPr>
            <a:r>
              <a:rPr lang="zh-TW" altLang="en-US" sz="2800" b="1" dirty="0" smtClean="0">
                <a:solidFill>
                  <a:srgbClr val="000066"/>
                </a:solidFill>
                <a:latin typeface="Georgia" panose="02040502050405020303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三、</a:t>
            </a:r>
            <a:r>
              <a:rPr lang="en-US" altLang="zh-TW" sz="2800" b="1" dirty="0" smtClean="0">
                <a:solidFill>
                  <a:srgbClr val="000066"/>
                </a:solidFill>
                <a:latin typeface="Georgia" panose="02040502050405020303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Q&amp;A</a:t>
            </a:r>
            <a:endParaRPr lang="en-US" altLang="zh-TW" sz="2800" dirty="0">
              <a:latin typeface="Georgia" panose="02040502050405020303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47345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solidFill>
                  <a:srgbClr val="000066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計畫受試者相關費用核銷規範</a:t>
            </a:r>
            <a:endParaRPr lang="zh-TW" altLang="en-US" dirty="0">
              <a:solidFill>
                <a:srgbClr val="000066"/>
              </a:solidFill>
            </a:endParaRPr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000066"/>
                </a:solidFill>
                <a:latin typeface="Georgia" panose="02040502050405020303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二、</a:t>
            </a:r>
            <a:r>
              <a:rPr lang="en-US" altLang="zh-TW" b="1" dirty="0" smtClean="0">
                <a:solidFill>
                  <a:srgbClr val="000066"/>
                </a:solidFill>
                <a:latin typeface="Georgia" panose="02040502050405020303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113</a:t>
            </a:r>
            <a:r>
              <a:rPr lang="zh-TW" altLang="en-US" b="1" dirty="0" smtClean="0">
                <a:solidFill>
                  <a:srgbClr val="000066"/>
                </a:solidFill>
                <a:latin typeface="Georgia" panose="02040502050405020303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年度</a:t>
            </a:r>
            <a:r>
              <a:rPr lang="zh-TW" altLang="en-US" b="1" dirty="0">
                <a:solidFill>
                  <a:srgbClr val="000066"/>
                </a:solidFill>
                <a:latin typeface="Georgia" panose="02040502050405020303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重點</a:t>
            </a:r>
            <a:r>
              <a:rPr lang="zh-TW" altLang="en-US" b="1" dirty="0" smtClean="0">
                <a:solidFill>
                  <a:srgbClr val="000066"/>
                </a:solidFill>
                <a:latin typeface="Georgia" panose="02040502050405020303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說明</a:t>
            </a:r>
            <a:endParaRPr lang="zh-TW" alt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251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45770" y="103109"/>
            <a:ext cx="8229600" cy="857250"/>
          </a:xfrm>
        </p:spPr>
        <p:txBody>
          <a:bodyPr>
            <a:normAutofit/>
          </a:bodyPr>
          <a:lstStyle/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zh-TW" altLang="en-US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計畫</a:t>
            </a:r>
            <a:r>
              <a:rPr lang="zh-TW" altLang="en-US" b="1" dirty="0">
                <a:solidFill>
                  <a:srgbClr val="000066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受試者</a:t>
            </a:r>
            <a:r>
              <a:rPr lang="zh-TW" altLang="en-US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相關費用說明</a:t>
            </a:r>
            <a:r>
              <a:rPr lang="en-US" altLang="zh-TW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(1/3)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43552" y="1015907"/>
            <a:ext cx="8229600" cy="907771"/>
          </a:xfrm>
        </p:spPr>
        <p:txBody>
          <a:bodyPr>
            <a:normAutofit fontScale="92500"/>
          </a:bodyPr>
          <a:lstStyle/>
          <a:p>
            <a:r>
              <a:rPr lang="zh-TW" altLang="en-US" sz="28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計畫進行為</a:t>
            </a:r>
            <a:r>
              <a:rPr lang="zh-TW" altLang="en-US" sz="2800" b="1" u="sng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臨床收案</a:t>
            </a:r>
            <a:r>
              <a:rPr lang="zh-TW" altLang="en-US" sz="28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，且受試者有依規定簽立相關受試者同意書者，於核銷之際應檢附文件</a:t>
            </a:r>
            <a:r>
              <a:rPr lang="zh-TW" altLang="en-US" sz="28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  <a:sym typeface="Wingdings" panose="05000000000000000000" pitchFamily="2" charset="2"/>
              </a:rPr>
              <a:t>：</a:t>
            </a:r>
            <a:r>
              <a:rPr lang="en-US" altLang="zh-TW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微軟正黑體" panose="020B0604030504040204" pitchFamily="34" charset="-120"/>
                <a:cs typeface="Times New Roman" panose="02020603050405020304" pitchFamily="18" charset="0"/>
                <a:sym typeface="Wingdings" panose="05000000000000000000" pitchFamily="2" charset="2"/>
              </a:rPr>
              <a:t>(NEW)</a:t>
            </a:r>
            <a:endParaRPr lang="en-US" altLang="zh-TW" sz="2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1185358"/>
              </p:ext>
            </p:extLst>
          </p:nvPr>
        </p:nvGraphicFramePr>
        <p:xfrm>
          <a:off x="251520" y="1923679"/>
          <a:ext cx="6912767" cy="3024336"/>
        </p:xfrm>
        <a:graphic>
          <a:graphicData uri="http://schemas.openxmlformats.org/drawingml/2006/table">
            <a:tbl>
              <a:tblPr firstRow="1">
                <a:tableStyleId>{B301B821-A1FF-4177-AEE7-76D212191A09}</a:tableStyleId>
              </a:tblPr>
              <a:tblGrid>
                <a:gridCol w="1548317"/>
                <a:gridCol w="5364450"/>
              </a:tblGrid>
              <a:tr h="296867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u="none" strike="noStrike" dirty="0">
                          <a:effectLst/>
                          <a:latin typeface="Georgia" panose="02040502050405020303" pitchFamily="18" charset="0"/>
                          <a:ea typeface="微軟正黑體" panose="020B0604030504040204" pitchFamily="34" charset="-120"/>
                        </a:rPr>
                        <a:t>憑證類別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u="none" strike="noStrike">
                          <a:effectLst/>
                          <a:latin typeface="Georgia" panose="02040502050405020303" pitchFamily="18" charset="0"/>
                          <a:ea typeface="微軟正黑體" panose="020B0604030504040204" pitchFamily="34" charset="-120"/>
                        </a:rPr>
                        <a:t>說明</a:t>
                      </a:r>
                      <a:endParaRPr lang="zh-TW" altLang="en-US" sz="18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</a:tr>
              <a:tr h="583771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u="none" strike="noStrike">
                          <a:effectLst/>
                          <a:latin typeface="Georgia" panose="02040502050405020303" pitchFamily="18" charset="0"/>
                          <a:ea typeface="微軟正黑體" panose="020B0604030504040204" pitchFamily="34" charset="-120"/>
                        </a:rPr>
                        <a:t>受試者簽收單</a:t>
                      </a:r>
                      <a:endParaRPr lang="zh-TW" altLang="en-US" sz="18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u="none" strike="noStrike" dirty="0">
                          <a:effectLst/>
                          <a:latin typeface="Georgia" panose="02040502050405020303" pitchFamily="18" charset="0"/>
                          <a:ea typeface="微軟正黑體" panose="020B0604030504040204" pitchFamily="34" charset="-120"/>
                        </a:rPr>
                        <a:t>提供予受試者之禮品、禮券、現金等，依規定填具相關</a:t>
                      </a:r>
                      <a:r>
                        <a:rPr lang="zh-TW" altLang="en-US" sz="1800" u="none" strike="noStrike" dirty="0" smtClean="0">
                          <a:effectLst/>
                          <a:latin typeface="Georgia" panose="02040502050405020303" pitchFamily="18" charset="0"/>
                          <a:ea typeface="微軟正黑體" panose="020B0604030504040204" pitchFamily="34" charset="-120"/>
                        </a:rPr>
                        <a:t>資料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</a:tr>
              <a:tr h="1426832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  <a:ea typeface="微軟正黑體" panose="020B0604030504040204" pitchFamily="34" charset="-120"/>
                        </a:rPr>
                        <a:t>受試者同意</a:t>
                      </a:r>
                      <a:r>
                        <a:rPr lang="zh-TW" altLang="en-US" sz="18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  <a:ea typeface="微軟正黑體" panose="020B0604030504040204" pitchFamily="34" charset="-120"/>
                        </a:rPr>
                        <a:t>書</a:t>
                      </a:r>
                      <a:endParaRPr lang="en-US" altLang="zh-TW" sz="1800" b="1" u="none" strike="noStrike" dirty="0" smtClean="0">
                        <a:solidFill>
                          <a:srgbClr val="FF0000"/>
                        </a:solidFill>
                        <a:effectLst/>
                        <a:latin typeface="Georgia" panose="02040502050405020303" pitchFamily="18" charset="0"/>
                        <a:ea typeface="微軟正黑體" panose="020B0604030504040204" pitchFamily="34" charset="-120"/>
                      </a:endParaRPr>
                    </a:p>
                    <a:p>
                      <a:pPr algn="ctr" fontAlgn="ctr"/>
                      <a:r>
                        <a:rPr lang="en-US" altLang="zh-TW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  <a:ea typeface="微軟正黑體" panose="020B0604030504040204" pitchFamily="34" charset="-120"/>
                        </a:rPr>
                        <a:t>電子檔</a:t>
                      </a:r>
                      <a:r>
                        <a:rPr lang="en-US" altLang="zh-TW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800" b="1" i="0" u="none" strike="noStrike" dirty="0">
                        <a:solidFill>
                          <a:srgbClr val="FF0000"/>
                        </a:solidFill>
                        <a:effectLst/>
                        <a:latin typeface="Georgia" panose="02040502050405020303" pitchFamily="18" charset="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177800" indent="-177800" algn="l" fontAlgn="ctr"/>
                      <a:r>
                        <a:rPr lang="en-US" altLang="zh-TW" sz="1800" b="1" u="none" strike="noStrike" dirty="0" smtClean="0">
                          <a:solidFill>
                            <a:srgbClr val="0000CC"/>
                          </a:solidFill>
                          <a:effectLst/>
                          <a:latin typeface="Georgia" panose="02040502050405020303" pitchFamily="18" charset="0"/>
                          <a:ea typeface="微軟正黑體" panose="020B0604030504040204" pitchFamily="34" charset="-120"/>
                        </a:rPr>
                        <a:t>1.</a:t>
                      </a:r>
                      <a:r>
                        <a:rPr lang="zh-TW" altLang="en-US" sz="1800" b="1" u="none" strike="noStrike" dirty="0" smtClean="0">
                          <a:solidFill>
                            <a:srgbClr val="0000CC"/>
                          </a:solidFill>
                          <a:effectLst/>
                          <a:latin typeface="Georgia" panose="02040502050405020303" pitchFamily="18" charset="0"/>
                          <a:ea typeface="微軟正黑體" panose="020B0604030504040204" pitchFamily="34" charset="-120"/>
                        </a:rPr>
                        <a:t>計畫涉及臨床試驗受試者同意書或研究對象同意書者，請提供已簽名之同意書電子檔；</a:t>
                      </a:r>
                      <a:endParaRPr lang="en-US" altLang="zh-TW" sz="1800" b="1" u="none" strike="noStrike" dirty="0" smtClean="0">
                        <a:solidFill>
                          <a:srgbClr val="0000CC"/>
                        </a:solidFill>
                        <a:effectLst/>
                        <a:latin typeface="Georgia" panose="02040502050405020303" pitchFamily="18" charset="0"/>
                        <a:ea typeface="微軟正黑體" panose="020B0604030504040204" pitchFamily="34" charset="-120"/>
                      </a:endParaRPr>
                    </a:p>
                    <a:p>
                      <a:pPr marL="177800" indent="-177800" algn="l" fontAlgn="ctr"/>
                      <a:r>
                        <a:rPr lang="en-US" altLang="zh-TW" sz="1800" b="1" u="none" strike="noStrike" dirty="0" smtClean="0">
                          <a:solidFill>
                            <a:srgbClr val="0000CC"/>
                          </a:solidFill>
                          <a:effectLst/>
                          <a:latin typeface="Georgia" panose="02040502050405020303" pitchFamily="18" charset="0"/>
                          <a:ea typeface="微軟正黑體" panose="020B0604030504040204" pitchFamily="34" charset="-120"/>
                        </a:rPr>
                        <a:t>2.</a:t>
                      </a:r>
                      <a:r>
                        <a:rPr lang="zh-TW" altLang="en-US" sz="1800" b="1" u="none" strike="noStrike" dirty="0" smtClean="0">
                          <a:solidFill>
                            <a:srgbClr val="0000CC"/>
                          </a:solidFill>
                          <a:effectLst/>
                          <a:latin typeface="Georgia" panose="02040502050405020303" pitchFamily="18" charset="0"/>
                          <a:ea typeface="微軟正黑體" panose="020B0604030504040204" pitchFamily="34" charset="-120"/>
                        </a:rPr>
                        <a:t>第一份須為完整同意書，第二份起僅附受試者簽名頁即可，同意書合併檔請置於核銷系統之簽核附檔</a:t>
                      </a:r>
                      <a:r>
                        <a:rPr lang="en-US" altLang="zh-TW" sz="1800" b="1" u="none" strike="noStrike" dirty="0" smtClean="0">
                          <a:solidFill>
                            <a:srgbClr val="0000CC"/>
                          </a:solidFill>
                          <a:effectLst/>
                          <a:latin typeface="Georgia" panose="02040502050405020303" pitchFamily="18" charset="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800" b="1" u="none" strike="noStrike" dirty="0" smtClean="0">
                          <a:solidFill>
                            <a:srgbClr val="0000CC"/>
                          </a:solidFill>
                          <a:effectLst/>
                          <a:latin typeface="Georgia" panose="02040502050405020303" pitchFamily="18" charset="0"/>
                          <a:ea typeface="微軟正黑體" panose="020B0604030504040204" pitchFamily="34" charset="-120"/>
                        </a:rPr>
                        <a:t>如圖示</a:t>
                      </a:r>
                      <a:r>
                        <a:rPr lang="en-US" altLang="zh-TW" sz="1800" b="1" u="none" strike="noStrike" dirty="0" smtClean="0">
                          <a:solidFill>
                            <a:srgbClr val="0000CC"/>
                          </a:solidFill>
                          <a:effectLst/>
                          <a:latin typeface="Georgia" panose="02040502050405020303" pitchFamily="18" charset="0"/>
                          <a:ea typeface="微軟正黑體" panose="020B0604030504040204" pitchFamily="34" charset="-120"/>
                        </a:rPr>
                        <a:t>)</a:t>
                      </a:r>
                      <a:endParaRPr lang="en-US" altLang="zh-TW" sz="1800" b="1" i="0" u="none" strike="noStrike" dirty="0">
                        <a:solidFill>
                          <a:srgbClr val="0000CC"/>
                        </a:solidFill>
                        <a:effectLst/>
                        <a:latin typeface="Georgia" panose="02040502050405020303" pitchFamily="18" charset="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</a:tr>
              <a:tr h="419999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u="none" strike="noStrike">
                          <a:effectLst/>
                          <a:latin typeface="Georgia" panose="02040502050405020303" pitchFamily="18" charset="0"/>
                          <a:ea typeface="微軟正黑體" panose="020B0604030504040204" pitchFamily="34" charset="-120"/>
                        </a:rPr>
                        <a:t>發票或收據</a:t>
                      </a:r>
                      <a:endParaRPr lang="zh-TW" altLang="en-US" sz="18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u="none" strike="noStrike">
                          <a:effectLst/>
                          <a:latin typeface="Georgia" panose="02040502050405020303" pitchFamily="18" charset="0"/>
                          <a:ea typeface="微軟正黑體" panose="020B0604030504040204" pitchFamily="34" charset="-120"/>
                        </a:rPr>
                        <a:t>採購受試者贈品之憑證</a:t>
                      </a:r>
                      <a:endParaRPr lang="zh-TW" altLang="en-US" sz="18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</a:tr>
              <a:tr h="296867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u="none" strike="noStrike">
                          <a:effectLst/>
                          <a:latin typeface="Georgia" panose="02040502050405020303" pitchFamily="18" charset="0"/>
                          <a:ea typeface="微軟正黑體" panose="020B0604030504040204" pitchFamily="34" charset="-120"/>
                        </a:rPr>
                        <a:t>小便條</a:t>
                      </a:r>
                      <a:endParaRPr lang="zh-TW" altLang="en-US" sz="18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u="none" strike="noStrike" dirty="0">
                          <a:effectLst/>
                          <a:latin typeface="Georgia" panose="02040502050405020303" pitchFamily="18" charset="0"/>
                          <a:ea typeface="微軟正黑體" panose="020B0604030504040204" pitchFamily="34" charset="-120"/>
                        </a:rPr>
                        <a:t>　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587" y="2599337"/>
            <a:ext cx="1694662" cy="1484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818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zh-TW" altLang="en-US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計畫</a:t>
            </a:r>
            <a:r>
              <a:rPr lang="zh-TW" altLang="en-US" b="1" dirty="0">
                <a:solidFill>
                  <a:srgbClr val="000066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受試者</a:t>
            </a:r>
            <a:r>
              <a:rPr lang="zh-TW" altLang="en-US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相關費用說明</a:t>
            </a:r>
            <a:r>
              <a:rPr lang="en-US" altLang="zh-TW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(2/3)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sz="3600" dirty="0" smtClean="0">
                <a:latin typeface="Georgia" panose="02040502050405020303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受試者禮品</a:t>
            </a:r>
            <a:r>
              <a:rPr lang="zh-TW" altLang="en-US" sz="3600" dirty="0">
                <a:latin typeface="Georgia" panose="02040502050405020303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或</a:t>
            </a:r>
            <a:r>
              <a:rPr lang="zh-TW" altLang="en-US" sz="3600" dirty="0" smtClean="0">
                <a:latin typeface="Georgia" panose="02040502050405020303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禮券採購方式：</a:t>
            </a:r>
            <a:endParaRPr lang="en-US" altLang="zh-TW" sz="3600" dirty="0" smtClean="0">
              <a:latin typeface="Georgia" panose="02040502050405020303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zh-TW" altLang="en-US" sz="3600" dirty="0">
                <a:latin typeface="Georgia" panose="02040502050405020303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建議採</a:t>
            </a:r>
            <a:r>
              <a:rPr lang="zh-TW" altLang="en-US" sz="3600" dirty="0" smtClean="0">
                <a:latin typeface="Georgia" panose="02040502050405020303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少量分次採購分次核銷。</a:t>
            </a:r>
            <a:endParaRPr lang="en-US" altLang="zh-TW" sz="3600" dirty="0" smtClean="0">
              <a:latin typeface="Georgia" panose="02040502050405020303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zh-TW" altLang="en-US" sz="3600" dirty="0" smtClean="0">
                <a:latin typeface="Georgia" panose="02040502050405020303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受試</a:t>
            </a:r>
            <a:r>
              <a:rPr lang="zh-TW" altLang="en-US" sz="3600" dirty="0">
                <a:latin typeface="Georgia" panose="02040502050405020303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者簽收單</a:t>
            </a:r>
            <a:r>
              <a:rPr lang="zh-TW" altLang="en-US" sz="3600" dirty="0" smtClean="0">
                <a:latin typeface="Georgia" panose="02040502050405020303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人數須等於發票或收據憑證採購數量才可以申請核銷。</a:t>
            </a:r>
            <a:endParaRPr lang="en-US" altLang="zh-TW" sz="3600" dirty="0" smtClean="0">
              <a:latin typeface="Georgia" panose="02040502050405020303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719138" indent="0">
              <a:buNone/>
            </a:pPr>
            <a:r>
              <a:rPr lang="zh-TW" altLang="en-US" sz="3600" b="1" dirty="0" smtClean="0">
                <a:solidFill>
                  <a:srgbClr val="0000CC"/>
                </a:solidFill>
                <a:latin typeface="Georgia" panose="02040502050405020303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若未於核銷截止日前繳齊者，須自行繳回餘額。</a:t>
            </a:r>
            <a:endParaRPr lang="en-US" altLang="zh-TW" sz="3600" b="1" dirty="0" smtClean="0">
              <a:solidFill>
                <a:srgbClr val="0000CC"/>
              </a:solidFill>
              <a:latin typeface="Georgia" panose="02040502050405020303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zh-TW" altLang="en-US" sz="3600" dirty="0">
              <a:latin typeface="Georgia" panose="02040502050405020303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12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zh-TW" altLang="en-US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計畫</a:t>
            </a:r>
            <a:r>
              <a:rPr lang="zh-TW" altLang="en-US" b="1" dirty="0">
                <a:solidFill>
                  <a:srgbClr val="000066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受試者</a:t>
            </a:r>
            <a:r>
              <a:rPr lang="zh-TW" altLang="en-US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相關費用說明</a:t>
            </a:r>
            <a:r>
              <a:rPr lang="en-US" altLang="zh-TW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(2/3)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0376" y="1050025"/>
            <a:ext cx="8229600" cy="37335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TW" dirty="0" smtClean="0">
                <a:latin typeface="Georgia" panose="02040502050405020303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3.</a:t>
            </a:r>
            <a:r>
              <a:rPr lang="zh-TW" altLang="en-US" dirty="0" smtClean="0">
                <a:latin typeface="Georgia" panose="02040502050405020303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若以平台問卷作業，核銷需另檢附：</a:t>
            </a:r>
            <a:endParaRPr lang="en-US" altLang="zh-TW" dirty="0" smtClean="0">
              <a:latin typeface="Georgia" panose="02040502050405020303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266700" indent="0">
              <a:buNone/>
            </a:pPr>
            <a:r>
              <a:rPr lang="en-US" altLang="zh-TW" dirty="0" smtClean="0">
                <a:latin typeface="Georgia" panose="02040502050405020303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(1)</a:t>
            </a:r>
            <a:r>
              <a:rPr lang="zh-TW" altLang="en-US" dirty="0" smtClean="0">
                <a:latin typeface="Georgia" panose="02040502050405020303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平台問卷範本</a:t>
            </a:r>
            <a:endParaRPr lang="en-US" altLang="zh-TW" dirty="0">
              <a:latin typeface="Georgia" panose="02040502050405020303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266700" indent="0">
              <a:buNone/>
            </a:pPr>
            <a:r>
              <a:rPr lang="en-US" altLang="zh-TW" dirty="0" smtClean="0">
                <a:latin typeface="Georgia" panose="02040502050405020303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(2)</a:t>
            </a:r>
            <a:r>
              <a:rPr lang="zh-TW" altLang="en-US" dirty="0" smtClean="0">
                <a:latin typeface="Georgia" panose="02040502050405020303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平台</a:t>
            </a:r>
            <a:r>
              <a:rPr lang="zh-TW" altLang="en-US" dirty="0">
                <a:latin typeface="Georgia" panose="02040502050405020303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頁面</a:t>
            </a:r>
            <a:endParaRPr lang="en-US" altLang="zh-TW" dirty="0">
              <a:latin typeface="Georgia" panose="02040502050405020303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266700" indent="0">
              <a:buNone/>
            </a:pPr>
            <a:r>
              <a:rPr lang="en-US" altLang="zh-TW" dirty="0" smtClean="0">
                <a:latin typeface="Georgia" panose="02040502050405020303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(3)</a:t>
            </a:r>
            <a:r>
              <a:rPr lang="zh-TW" altLang="en-US" dirty="0" smtClean="0">
                <a:latin typeface="Georgia" panose="02040502050405020303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受試者名冊</a:t>
            </a:r>
            <a:endParaRPr lang="en-US" altLang="zh-TW" dirty="0" smtClean="0">
              <a:latin typeface="Georgia" panose="02040502050405020303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450850" indent="354013">
              <a:buNone/>
            </a:pPr>
            <a:r>
              <a:rPr lang="en-US" altLang="zh-TW" sz="2800" dirty="0" smtClean="0">
                <a:latin typeface="Georgia" panose="02040502050405020303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2800" dirty="0" smtClean="0">
                <a:latin typeface="Georgia" panose="02040502050405020303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必要欄位：序號、支領金額、地址、合計</a:t>
            </a:r>
            <a:r>
              <a:rPr lang="en-US" altLang="zh-TW" sz="2800" dirty="0" smtClean="0">
                <a:latin typeface="Georgia" panose="02040502050405020303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endParaRPr lang="en-US" altLang="zh-TW" sz="2800" dirty="0">
              <a:latin typeface="Georgia" panose="02040502050405020303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266700" indent="0">
              <a:buNone/>
            </a:pPr>
            <a:r>
              <a:rPr lang="en-US" altLang="zh-TW" dirty="0" smtClean="0">
                <a:latin typeface="Georgia" panose="02040502050405020303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(4)PI</a:t>
            </a:r>
            <a:r>
              <a:rPr lang="zh-TW" altLang="en-US" dirty="0">
                <a:latin typeface="Georgia" panose="02040502050405020303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親簽名</a:t>
            </a:r>
            <a:r>
              <a:rPr lang="en-US" altLang="zh-TW" dirty="0">
                <a:latin typeface="Georgia" panose="02040502050405020303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/</a:t>
            </a:r>
            <a:r>
              <a:rPr lang="zh-TW" altLang="en-US" dirty="0" smtClean="0">
                <a:latin typeface="Georgia" panose="02040502050405020303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日期</a:t>
            </a:r>
            <a:endParaRPr lang="en-US" altLang="zh-TW" b="1" dirty="0" smtClean="0">
              <a:solidFill>
                <a:srgbClr val="0000CC"/>
              </a:solidFill>
              <a:latin typeface="Georgia" panose="02040502050405020303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51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>
                <a:solidFill>
                  <a:srgbClr val="000066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計畫核銷及採購作業時程</a:t>
            </a:r>
            <a:r>
              <a:rPr lang="zh-TW" altLang="en-US" dirty="0" smtClean="0">
                <a:solidFill>
                  <a:srgbClr val="000066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說明</a:t>
            </a:r>
            <a:r>
              <a:rPr lang="en-US" altLang="zh-TW" dirty="0" smtClean="0">
                <a:solidFill>
                  <a:srgbClr val="000066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/>
            </a:r>
            <a:br>
              <a:rPr lang="en-US" altLang="zh-TW" dirty="0" smtClean="0">
                <a:solidFill>
                  <a:srgbClr val="000066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endParaRPr lang="zh-TW" altLang="en-US" dirty="0">
              <a:solidFill>
                <a:srgbClr val="000066"/>
              </a:solidFill>
            </a:endParaRPr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000066"/>
                </a:solidFill>
                <a:latin typeface="Georgia" panose="02040502050405020303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二、</a:t>
            </a:r>
            <a:r>
              <a:rPr lang="en-US" altLang="zh-TW" b="1" dirty="0" smtClean="0">
                <a:solidFill>
                  <a:srgbClr val="000066"/>
                </a:solidFill>
                <a:latin typeface="Georgia" panose="02040502050405020303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113</a:t>
            </a:r>
            <a:r>
              <a:rPr lang="zh-TW" altLang="en-US" b="1" dirty="0" smtClean="0">
                <a:solidFill>
                  <a:srgbClr val="000066"/>
                </a:solidFill>
                <a:latin typeface="Georgia" panose="02040502050405020303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年度</a:t>
            </a:r>
            <a:r>
              <a:rPr lang="zh-TW" altLang="en-US" b="1" dirty="0">
                <a:solidFill>
                  <a:srgbClr val="000066"/>
                </a:solidFill>
                <a:latin typeface="Georgia" panose="02040502050405020303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重點</a:t>
            </a:r>
            <a:r>
              <a:rPr lang="zh-TW" altLang="en-US" b="1" dirty="0" smtClean="0">
                <a:solidFill>
                  <a:srgbClr val="000066"/>
                </a:solidFill>
                <a:latin typeface="Georgia" panose="02040502050405020303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說明</a:t>
            </a:r>
            <a:endParaRPr lang="zh-TW" alt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69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79020" y="0"/>
            <a:ext cx="9223020" cy="675715"/>
          </a:xfrm>
        </p:spPr>
        <p:txBody>
          <a:bodyPr>
            <a:noAutofit/>
          </a:bodyPr>
          <a:lstStyle/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zh-TW" altLang="en-US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計畫執行</a:t>
            </a:r>
            <a:r>
              <a:rPr lang="zh-TW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每月例行作業及時</a:t>
            </a:r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程</a:t>
            </a:r>
            <a:r>
              <a:rPr lang="zh-TW" altLang="en-US" b="1" dirty="0">
                <a:solidFill>
                  <a:srgbClr val="000066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說明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9482423"/>
              </p:ext>
            </p:extLst>
          </p:nvPr>
        </p:nvGraphicFramePr>
        <p:xfrm>
          <a:off x="137797" y="816793"/>
          <a:ext cx="8913736" cy="4245798"/>
        </p:xfrm>
        <a:graphic>
          <a:graphicData uri="http://schemas.openxmlformats.org/drawingml/2006/table">
            <a:tbl>
              <a:tblPr firstRow="1">
                <a:tableStyleId>{B301B821-A1FF-4177-AEE7-76D212191A09}</a:tableStyleId>
              </a:tblPr>
              <a:tblGrid>
                <a:gridCol w="25891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34507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97950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81557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100" u="none" strike="noStrike" dirty="0" smtClean="0">
                          <a:effectLst/>
                          <a:latin typeface="Georgia" panose="02040502050405020303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預算科目</a:t>
                      </a:r>
                      <a:endParaRPr lang="zh-TW" altLang="en-US" sz="2100" b="1" i="0" u="none" strike="noStrike" dirty="0" smtClean="0">
                        <a:solidFill>
                          <a:schemeClr val="bg1"/>
                        </a:solidFill>
                        <a:effectLst/>
                        <a:latin typeface="Georgia" panose="02040502050405020303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350" marR="6350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100" u="none" strike="noStrike" dirty="0" smtClean="0">
                          <a:effectLst/>
                          <a:latin typeface="Georgia" panose="02040502050405020303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系統作業時程</a:t>
                      </a:r>
                      <a:endParaRPr lang="zh-TW" altLang="en-US" sz="2100" b="1" i="0" u="none" strike="noStrike" dirty="0">
                        <a:solidFill>
                          <a:schemeClr val="bg1"/>
                        </a:solidFill>
                        <a:effectLst/>
                        <a:latin typeface="Georgia" panose="02040502050405020303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350" marR="6350" marT="4763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100" u="none" strike="noStrike" dirty="0" smtClean="0">
                          <a:effectLst/>
                          <a:latin typeface="Georgia" panose="02040502050405020303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作業內容</a:t>
                      </a:r>
                      <a:endParaRPr lang="en-US" altLang="zh-TW" sz="2100" b="1" i="0" u="none" strike="noStrike" dirty="0" smtClean="0">
                        <a:solidFill>
                          <a:schemeClr val="bg1"/>
                        </a:solidFill>
                        <a:effectLst/>
                        <a:latin typeface="Georgia" panose="02040502050405020303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350" marR="6350" marT="4763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36379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100" u="none" strike="noStrike" dirty="0" smtClean="0">
                          <a:effectLst/>
                          <a:latin typeface="Georgia" panose="02040502050405020303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專任</a:t>
                      </a:r>
                      <a:r>
                        <a:rPr lang="zh-TW" altLang="en-US" sz="2100" u="none" strike="noStrike" dirty="0">
                          <a:effectLst/>
                          <a:latin typeface="Georgia" panose="02040502050405020303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人員薪資</a:t>
                      </a:r>
                      <a:endParaRPr lang="zh-TW" altLang="en-US" sz="21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350" marR="6350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100" b="1" u="sng" strike="noStrike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anose="02040502050405020303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每月</a:t>
                      </a:r>
                      <a:r>
                        <a:rPr lang="en-US" altLang="zh-TW" sz="2100" b="1" u="sng" strike="noStrike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anose="02040502050405020303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15</a:t>
                      </a:r>
                      <a:r>
                        <a:rPr lang="zh-TW" altLang="en-US" sz="2100" b="1" u="sng" strike="noStrike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anose="02040502050405020303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日前</a:t>
                      </a:r>
                      <a:endParaRPr lang="zh-TW" altLang="en-US" sz="2100" b="1" i="0" u="sng" strike="noStrike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anose="02040502050405020303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350" marR="6350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u="none" strike="noStrike" dirty="0">
                          <a:effectLst/>
                          <a:latin typeface="Georgia" panose="02040502050405020303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核銷當</a:t>
                      </a:r>
                      <a:r>
                        <a:rPr lang="zh-TW" altLang="en-US" sz="1800" u="none" strike="noStrike" dirty="0" smtClean="0">
                          <a:effectLst/>
                          <a:latin typeface="Georgia" panose="02040502050405020303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月薪資</a:t>
                      </a:r>
                      <a:endParaRPr lang="en-US" altLang="zh-TW" sz="1800" u="none" strike="noStrike" dirty="0" smtClean="0">
                        <a:effectLst/>
                        <a:latin typeface="Georgia" panose="02040502050405020303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algn="l" fontAlgn="ctr"/>
                      <a:r>
                        <a:rPr lang="en-US" altLang="zh-TW" sz="1800" u="none" strike="noStrike" dirty="0" smtClean="0">
                          <a:effectLst/>
                          <a:latin typeface="Georgia" panose="02040502050405020303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1800" u="none" strike="noStrike" dirty="0" smtClean="0">
                          <a:effectLst/>
                          <a:latin typeface="Georgia" panose="02040502050405020303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院外計畫要附小便條請款單</a:t>
                      </a:r>
                      <a:r>
                        <a:rPr lang="en-US" altLang="zh-TW" sz="1800" u="none" strike="noStrike" dirty="0" smtClean="0">
                          <a:effectLst/>
                          <a:latin typeface="Georgia" panose="02040502050405020303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altLang="en-US" sz="1800" u="none" strike="noStrike" dirty="0" smtClean="0">
                        <a:effectLst/>
                        <a:latin typeface="Georgia" panose="02040502050405020303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350" marR="6350" marT="4763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54909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100" u="none" strike="noStrike" dirty="0" smtClean="0">
                          <a:effectLst/>
                          <a:latin typeface="Georgia" panose="02040502050405020303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兼任</a:t>
                      </a:r>
                      <a:r>
                        <a:rPr lang="zh-TW" altLang="en-US" sz="2100" u="none" strike="noStrike" dirty="0">
                          <a:effectLst/>
                          <a:latin typeface="Georgia" panose="02040502050405020303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及臨時工資</a:t>
                      </a:r>
                      <a:endParaRPr lang="zh-TW" altLang="en-US" sz="21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350" marR="6350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100" b="1" u="sng" strike="noStrike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anose="02040502050405020303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每月</a:t>
                      </a:r>
                      <a:r>
                        <a:rPr lang="en-US" altLang="zh-TW" sz="2100" b="1" u="sng" strike="noStrike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anose="02040502050405020303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TW" altLang="en-US" sz="2100" b="1" u="sng" strike="noStrike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anose="02040502050405020303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日中午</a:t>
                      </a:r>
                      <a:r>
                        <a:rPr lang="en-US" altLang="zh-TW" sz="2100" b="1" u="sng" strike="noStrike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anose="02040502050405020303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11:20</a:t>
                      </a:r>
                      <a:r>
                        <a:rPr lang="zh-TW" altLang="en-US" sz="2100" b="1" u="sng" strike="noStrike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anose="02040502050405020303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前</a:t>
                      </a:r>
                      <a:endParaRPr lang="en-US" altLang="zh-TW" sz="2100" b="1" u="sng" strike="noStrike" dirty="0" smtClean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anose="02040502050405020303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algn="l" fontAlgn="ctr"/>
                      <a:r>
                        <a:rPr lang="en-US" altLang="zh-TW" sz="2100" u="none" strike="noStrike" dirty="0" smtClean="0">
                          <a:effectLst/>
                          <a:latin typeface="Georgia" panose="02040502050405020303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2100" u="none" strike="noStrike" dirty="0" smtClean="0">
                          <a:effectLst/>
                          <a:latin typeface="Georgia" panose="02040502050405020303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逢假日則提前</a:t>
                      </a:r>
                      <a:r>
                        <a:rPr lang="en-US" altLang="zh-TW" sz="2100" u="none" strike="noStrike" dirty="0" smtClean="0">
                          <a:effectLst/>
                          <a:latin typeface="Georgia" panose="02040502050405020303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alt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350" marR="6350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u="none" strike="noStrike" dirty="0">
                          <a:effectLst/>
                          <a:latin typeface="Georgia" panose="02040502050405020303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核銷上個月的</a:t>
                      </a:r>
                      <a:r>
                        <a:rPr lang="zh-TW" altLang="en-US" sz="1800" u="none" strike="noStrike" dirty="0" smtClean="0">
                          <a:effectLst/>
                          <a:latin typeface="Georgia" panose="02040502050405020303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薪資</a:t>
                      </a:r>
                      <a:endParaRPr lang="en-US" altLang="zh-TW" sz="1800" u="none" strike="noStrike" dirty="0" smtClean="0">
                        <a:effectLst/>
                        <a:latin typeface="Georgia" panose="02040502050405020303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algn="l" fontAlgn="ctr"/>
                      <a:r>
                        <a:rPr lang="en-US" altLang="zh-TW" sz="1800" u="none" strike="noStrike" dirty="0" smtClean="0">
                          <a:effectLst/>
                          <a:latin typeface="Georgia" panose="02040502050405020303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1800" u="none" strike="noStrike" dirty="0" smtClean="0">
                          <a:effectLst/>
                          <a:latin typeface="Georgia" panose="02040502050405020303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附小便條</a:t>
                      </a:r>
                      <a:r>
                        <a:rPr lang="en-US" altLang="zh-TW" sz="1800" u="none" strike="noStrike" dirty="0" smtClean="0">
                          <a:effectLst/>
                          <a:latin typeface="Georgia" panose="02040502050405020303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zh-TW" altLang="en-US" sz="1800" u="none" strike="noStrike" dirty="0" smtClean="0">
                          <a:effectLst/>
                          <a:latin typeface="Georgia" panose="02040502050405020303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請款單</a:t>
                      </a:r>
                      <a:r>
                        <a:rPr lang="en-US" altLang="zh-TW" sz="1800" u="none" strike="noStrike" dirty="0" smtClean="0">
                          <a:effectLst/>
                          <a:latin typeface="Georgia" panose="02040502050405020303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zh-TW" altLang="en-US" sz="1800" u="none" strike="noStrike" dirty="0" smtClean="0">
                          <a:effectLst/>
                          <a:latin typeface="Georgia" panose="02040502050405020303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簽到退表</a:t>
                      </a:r>
                      <a:r>
                        <a:rPr lang="en-US" altLang="zh-TW" sz="1800" u="none" strike="noStrike" dirty="0" smtClean="0">
                          <a:effectLst/>
                          <a:latin typeface="Georgia" panose="02040502050405020303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350" marR="6350" marT="4763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972953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100" u="none" strike="noStrike" dirty="0" smtClean="0">
                          <a:effectLst/>
                          <a:latin typeface="Georgia" panose="02040502050405020303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其他業務費</a:t>
                      </a:r>
                      <a:endParaRPr lang="en-US" altLang="zh-TW" sz="2100" u="none" strike="noStrike" dirty="0" smtClean="0">
                        <a:effectLst/>
                        <a:latin typeface="Georgia" panose="02040502050405020303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algn="l" fontAlgn="ctr"/>
                      <a:r>
                        <a:rPr lang="en-US" altLang="zh-TW" sz="2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2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非聯採申請</a:t>
                      </a:r>
                      <a:r>
                        <a:rPr lang="en-US" altLang="zh-TW" sz="2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altLang="en-US" sz="21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350" marR="6350" marT="4763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100" b="1" u="sng" strike="noStrike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anose="02040502050405020303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每月</a:t>
                      </a:r>
                      <a:r>
                        <a:rPr lang="en-US" altLang="zh-TW" sz="2100" b="1" u="sng" strike="noStrike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anose="02040502050405020303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15</a:t>
                      </a:r>
                      <a:r>
                        <a:rPr lang="zh-TW" altLang="en-US" sz="2100" b="1" u="sng" strike="noStrike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anose="02040502050405020303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日中午</a:t>
                      </a:r>
                      <a:r>
                        <a:rPr lang="en-US" altLang="zh-TW" sz="2100" b="1" u="sng" strike="noStrike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anose="02040502050405020303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11:20</a:t>
                      </a:r>
                      <a:r>
                        <a:rPr lang="zh-TW" altLang="en-US" sz="2100" b="1" u="sng" strike="noStrike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anose="02040502050405020303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前</a:t>
                      </a:r>
                      <a:endParaRPr lang="en-US" altLang="zh-TW" sz="2100" b="1" u="sng" strike="noStrike" dirty="0" smtClean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anose="02040502050405020303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algn="l" fontAlgn="ctr"/>
                      <a:r>
                        <a:rPr lang="zh-TW" altLang="en-US" sz="2100" u="none" strike="noStrike" dirty="0" smtClean="0">
                          <a:effectLst/>
                          <a:latin typeface="Georgia" panose="02040502050405020303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核銷，費用於當月月底支付反之，次月月底支付</a:t>
                      </a:r>
                      <a:endParaRPr lang="en-US" altLang="zh-TW" sz="2100" u="none" strike="noStrike" dirty="0" smtClean="0">
                        <a:effectLst/>
                        <a:latin typeface="Georgia" panose="02040502050405020303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algn="l" fontAlgn="ctr"/>
                      <a:endParaRPr lang="en-US" altLang="zh-TW" sz="1500" u="none" strike="noStrike" dirty="0" smtClean="0">
                        <a:effectLst/>
                        <a:latin typeface="Georgia" panose="02040502050405020303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algn="l" fontAlgn="ctr"/>
                      <a:r>
                        <a:rPr lang="zh-TW" altLang="en-US" sz="1500" u="none" strike="noStrike" dirty="0" smtClean="0">
                          <a:effectLst/>
                          <a:latin typeface="Georgia" panose="02040502050405020303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如：</a:t>
                      </a:r>
                      <a:endParaRPr lang="en-US" altLang="zh-TW" sz="1500" u="none" strike="noStrike" smtClean="0">
                        <a:effectLst/>
                        <a:latin typeface="Georgia" panose="02040502050405020303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algn="l" fontAlgn="ctr"/>
                      <a:r>
                        <a:rPr lang="en-US" altLang="zh-TW" sz="1500" u="none" strike="noStrike" smtClean="0">
                          <a:effectLst/>
                          <a:latin typeface="Georgia" panose="02040502050405020303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1/1-3/15</a:t>
                      </a:r>
                      <a:r>
                        <a:rPr lang="zh-TW" altLang="en-US" sz="1500" u="none" strike="noStrike" dirty="0" smtClean="0">
                          <a:effectLst/>
                          <a:latin typeface="Georgia" panose="02040502050405020303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間憑證</a:t>
                      </a:r>
                      <a:r>
                        <a:rPr lang="en-US" altLang="zh-TW" sz="1500" u="none" strike="noStrike" dirty="0" smtClean="0">
                          <a:effectLst/>
                          <a:latin typeface="Georgia" panose="02040502050405020303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3/15</a:t>
                      </a:r>
                      <a:r>
                        <a:rPr lang="zh-TW" altLang="en-US" sz="1500" u="none" strike="noStrike" dirty="0" smtClean="0">
                          <a:effectLst/>
                          <a:latin typeface="Georgia" panose="02040502050405020303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前核銷</a:t>
                      </a:r>
                      <a:r>
                        <a:rPr lang="en-US" altLang="zh-TW" sz="1500" u="none" strike="noStrike" dirty="0" smtClean="0">
                          <a:effectLst/>
                          <a:latin typeface="Georgia" panose="02040502050405020303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3/31</a:t>
                      </a:r>
                      <a:r>
                        <a:rPr lang="zh-TW" altLang="en-US" sz="1500" u="none" strike="noStrike" dirty="0" smtClean="0">
                          <a:effectLst/>
                          <a:latin typeface="Georgia" panose="02040502050405020303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支付</a:t>
                      </a:r>
                      <a:endParaRPr lang="zh-TW" alt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350" marR="6350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u="none" strike="noStrike" dirty="0" smtClean="0">
                          <a:effectLst/>
                          <a:latin typeface="Georgia" panose="02040502050405020303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自行墊付相關費用。包含：文具用品費等其他雜支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350" marR="6350" marT="4763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977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447" y="10086"/>
            <a:ext cx="8801780" cy="675715"/>
          </a:xfrm>
        </p:spPr>
        <p:txBody>
          <a:bodyPr>
            <a:normAutofit fontScale="90000"/>
          </a:bodyPr>
          <a:lstStyle/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zh-TW" altLang="en-US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計畫相關</a:t>
            </a:r>
            <a:r>
              <a:rPr lang="zh-TW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作業系統</a:t>
            </a:r>
            <a:r>
              <a:rPr lang="zh-TW" altLang="en-US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時</a:t>
            </a:r>
            <a:r>
              <a:rPr lang="zh-TW" altLang="en-US" b="1" dirty="0">
                <a:solidFill>
                  <a:srgbClr val="000066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程說明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9076887"/>
              </p:ext>
            </p:extLst>
          </p:nvPr>
        </p:nvGraphicFramePr>
        <p:xfrm>
          <a:off x="96700" y="1034010"/>
          <a:ext cx="8903462" cy="33581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228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34890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01227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82072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項目</a:t>
                      </a:r>
                    </a:p>
                  </a:txBody>
                  <a:tcPr marL="6350" marR="6350" marT="4763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作業時程</a:t>
                      </a:r>
                      <a:endParaRPr lang="en-US" altLang="zh-TW" sz="2100" b="1" i="0" u="none" strike="noStrike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350" marR="6350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備註</a:t>
                      </a:r>
                      <a:endParaRPr lang="zh-TW" altLang="en-US" sz="2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350" marR="6350" marT="4763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58707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100" u="none" strike="noStrike" dirty="0" smtClean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聯</a:t>
                      </a:r>
                      <a:r>
                        <a:rPr lang="zh-TW" altLang="en-US" sz="2100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採</a:t>
                      </a:r>
                      <a:r>
                        <a:rPr lang="zh-TW" altLang="en-US" sz="2100" u="none" strike="noStrike" dirty="0" smtClean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採購系統</a:t>
                      </a:r>
                      <a:endParaRPr lang="zh-TW" alt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350" marR="6350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計畫結束前</a:t>
                      </a:r>
                      <a:r>
                        <a:rPr lang="en-US" altLang="zh-TW" sz="2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TW" altLang="en-US" sz="2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個半月</a:t>
                      </a:r>
                      <a:endParaRPr lang="zh-TW" alt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350" marR="6350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b="1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如：</a:t>
                      </a:r>
                      <a:r>
                        <a:rPr lang="en-US" altLang="zh-TW" sz="2400" b="1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11/16</a:t>
                      </a:r>
                      <a:r>
                        <a:rPr lang="zh-TW" altLang="en-US" sz="2400" b="1" i="0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或</a:t>
                      </a:r>
                      <a:r>
                        <a:rPr lang="en-US" altLang="zh-TW" sz="2400" b="1" i="0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6/16</a:t>
                      </a:r>
                      <a:endParaRPr lang="zh-TW" altLang="en-US" sz="2400" b="1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350" marR="6350" marT="4763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58707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100" u="none" strike="noStrike" dirty="0" smtClean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經費核銷系統</a:t>
                      </a:r>
                      <a:endParaRPr lang="zh-TW" alt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350" marR="6350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計畫結束當月</a:t>
                      </a:r>
                      <a:r>
                        <a:rPr lang="en-US" altLang="zh-TW" sz="2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zh-TW" altLang="en-US" sz="2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日</a:t>
                      </a:r>
                      <a:endParaRPr lang="zh-TW" alt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350" marR="6350" marT="4763" marB="0" anchor="ctr"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如：</a:t>
                      </a:r>
                      <a:r>
                        <a:rPr lang="en-US" altLang="zh-TW" sz="2400" b="1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12/5</a:t>
                      </a:r>
                      <a:r>
                        <a:rPr lang="zh-TW" altLang="en-US" sz="2400" b="1" i="0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或</a:t>
                      </a:r>
                      <a:r>
                        <a:rPr lang="en-US" altLang="zh-TW" sz="2400" b="1" i="0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7/5</a:t>
                      </a:r>
                      <a:endParaRPr lang="zh-TW" altLang="en-US" sz="2400" b="1" i="0" u="none" strike="noStrike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350" marR="6350" marT="4763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58707">
                <a:tc>
                  <a:txBody>
                    <a:bodyPr/>
                    <a:lstStyle/>
                    <a:p>
                      <a:r>
                        <a:rPr lang="zh-TW" altLang="en-US" sz="2100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管理費核銷</a:t>
                      </a:r>
                      <a:endParaRPr lang="zh-TW" altLang="en-US" sz="21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350" marR="6350" marT="4763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計畫結束當月</a:t>
                      </a:r>
                      <a:r>
                        <a:rPr lang="en-US" altLang="zh-TW" sz="2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zh-TW" altLang="en-US" sz="2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日</a:t>
                      </a:r>
                      <a:endParaRPr lang="en-US" altLang="zh-TW" sz="21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核銷核定全數金額</a:t>
                      </a:r>
                    </a:p>
                  </a:txBody>
                  <a:tcPr marL="6350" marR="6350" marT="4763" marB="0" anchor="ctr"/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3200" b="1" i="0" u="none" strike="noStrike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46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矩形 1"/>
          <p:cNvSpPr>
            <a:spLocks noChangeArrowheads="1"/>
          </p:cNvSpPr>
          <p:nvPr/>
        </p:nvSpPr>
        <p:spPr bwMode="auto">
          <a:xfrm>
            <a:off x="357189" y="321469"/>
            <a:ext cx="870142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2800" b="1" dirty="0" smtClean="0">
                <a:solidFill>
                  <a:srgbClr val="0000CC"/>
                </a:solidFill>
                <a:ea typeface="微軟正黑體" pitchFamily="34" charset="-120"/>
              </a:rPr>
              <a:t>專任人員</a:t>
            </a:r>
            <a:r>
              <a:rPr lang="zh-TW" altLang="en-US" sz="2800" dirty="0" smtClean="0">
                <a:solidFill>
                  <a:prstClr val="black"/>
                </a:solidFill>
                <a:ea typeface="微軟正黑體" pitchFamily="34" charset="-120"/>
              </a:rPr>
              <a:t>當月</a:t>
            </a:r>
            <a:r>
              <a:rPr lang="zh-TW" altLang="en-US" sz="2800" dirty="0">
                <a:solidFill>
                  <a:prstClr val="black"/>
                </a:solidFill>
                <a:ea typeface="微軟正黑體" pitchFamily="34" charset="-120"/>
              </a:rPr>
              <a:t>簽到退表繳交</a:t>
            </a:r>
            <a:r>
              <a:rPr lang="zh-TW" altLang="en-US" sz="2800" dirty="0" smtClean="0">
                <a:solidFill>
                  <a:prstClr val="black"/>
                </a:solidFill>
                <a:ea typeface="微軟正黑體" pitchFamily="34" charset="-120"/>
              </a:rPr>
              <a:t>處</a:t>
            </a:r>
            <a:r>
              <a:rPr lang="zh-TW" altLang="en-US" sz="2800" dirty="0" smtClean="0">
                <a:solidFill>
                  <a:prstClr val="black"/>
                </a:solidFill>
                <a:ea typeface="微軟正黑體" pitchFamily="34" charset="-120"/>
                <a:sym typeface="Wingdings" panose="05000000000000000000" pitchFamily="2" charset="2"/>
              </a:rPr>
              <a:t>：</a:t>
            </a:r>
            <a:r>
              <a:rPr lang="en-US" altLang="zh-TW" dirty="0" smtClean="0">
                <a:solidFill>
                  <a:prstClr val="black"/>
                </a:solidFill>
                <a:ea typeface="微軟正黑體" pitchFamily="34" charset="-120"/>
                <a:sym typeface="Wingdings" panose="05000000000000000000" pitchFamily="2" charset="2"/>
              </a:rPr>
              <a:t>(</a:t>
            </a:r>
            <a:r>
              <a:rPr lang="zh-TW" altLang="en-US" dirty="0" smtClean="0">
                <a:solidFill>
                  <a:prstClr val="black"/>
                </a:solidFill>
                <a:ea typeface="微軟正黑體" pitchFamily="34" charset="-120"/>
                <a:sym typeface="Wingdings" panose="05000000000000000000" pitchFamily="2" charset="2"/>
              </a:rPr>
              <a:t>每月</a:t>
            </a:r>
            <a:r>
              <a:rPr lang="en-US" altLang="zh-TW" dirty="0" smtClean="0">
                <a:solidFill>
                  <a:prstClr val="black"/>
                </a:solidFill>
                <a:ea typeface="微軟正黑體" pitchFamily="34" charset="-120"/>
                <a:sym typeface="Wingdings" panose="05000000000000000000" pitchFamily="2" charset="2"/>
              </a:rPr>
              <a:t>5</a:t>
            </a:r>
            <a:r>
              <a:rPr lang="zh-TW" altLang="en-US" dirty="0" smtClean="0">
                <a:solidFill>
                  <a:prstClr val="black"/>
                </a:solidFill>
                <a:ea typeface="微軟正黑體" pitchFamily="34" charset="-120"/>
                <a:sym typeface="Wingdings" panose="05000000000000000000" pitchFamily="2" charset="2"/>
              </a:rPr>
              <a:t>日前繳交前一個月簽到退表</a:t>
            </a:r>
            <a:r>
              <a:rPr lang="en-US" altLang="zh-TW" dirty="0" smtClean="0">
                <a:solidFill>
                  <a:prstClr val="black"/>
                </a:solidFill>
                <a:ea typeface="微軟正黑體" pitchFamily="34" charset="-120"/>
                <a:sym typeface="Wingdings" panose="05000000000000000000" pitchFamily="2" charset="2"/>
              </a:rPr>
              <a:t>)</a:t>
            </a:r>
            <a:endParaRPr lang="zh-TW" altLang="en-US" dirty="0">
              <a:solidFill>
                <a:prstClr val="black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20545"/>
            <a:ext cx="4000500" cy="418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733078" y="1815666"/>
            <a:ext cx="17506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協力</a:t>
            </a:r>
            <a:r>
              <a:rPr lang="en-US" altLang="zh-TW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樓</a:t>
            </a:r>
            <a:r>
              <a:rPr lang="en-US" altLang="zh-TW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630</a:t>
            </a:r>
            <a:r>
              <a:rPr lang="zh-TW" altLang="en-US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室</a:t>
            </a:r>
            <a:endParaRPr lang="zh-TW" altLang="en-US" sz="2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向下箭號 2"/>
          <p:cNvSpPr/>
          <p:nvPr/>
        </p:nvSpPr>
        <p:spPr>
          <a:xfrm>
            <a:off x="3059832" y="3813888"/>
            <a:ext cx="360040" cy="32403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1" y="951570"/>
            <a:ext cx="4891791" cy="40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向下箭號 6"/>
          <p:cNvSpPr/>
          <p:nvPr/>
        </p:nvSpPr>
        <p:spPr>
          <a:xfrm>
            <a:off x="5868144" y="1059582"/>
            <a:ext cx="504056" cy="43204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789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zh-TW" altLang="en-US" b="1" dirty="0" smtClean="0">
                <a:solidFill>
                  <a:srgbClr val="0000CC"/>
                </a:solidFill>
                <a:effectLst>
                  <a:glow rad="139700">
                    <a:srgbClr val="4F81BD">
                      <a:lumMod val="20000"/>
                      <a:lumOff val="80000"/>
                      <a:alpha val="40000"/>
                    </a:srgbClr>
                  </a:glow>
                  <a:innerShdw blurRad="63500" dist="50800" dir="13500000">
                    <a:srgbClr val="0000CC">
                      <a:alpha val="50000"/>
                    </a:srgbClr>
                  </a:innerShdw>
                </a:effectLst>
                <a:latin typeface="Georgia" panose="02040502050405020303" pitchFamily="18" charset="0"/>
                <a:ea typeface="微軟正黑體" panose="020B0604030504040204" pitchFamily="34" charset="-120"/>
              </a:rPr>
              <a:t>專任</a:t>
            </a:r>
            <a:r>
              <a:rPr lang="zh-TW" altLang="en-US" b="1" dirty="0">
                <a:solidFill>
                  <a:srgbClr val="0000CC"/>
                </a:solidFill>
                <a:effectLst>
                  <a:glow rad="139700">
                    <a:srgbClr val="4F81BD">
                      <a:lumMod val="20000"/>
                      <a:lumOff val="80000"/>
                      <a:alpha val="40000"/>
                    </a:srgbClr>
                  </a:glow>
                  <a:innerShdw blurRad="63500" dist="50800" dir="13500000">
                    <a:srgbClr val="0000CC">
                      <a:alpha val="50000"/>
                    </a:srgbClr>
                  </a:innerShdw>
                </a:effectLst>
                <a:latin typeface="Georgia" panose="02040502050405020303" pitchFamily="18" charset="0"/>
                <a:ea typeface="微軟正黑體" panose="020B0604030504040204" pitchFamily="34" charset="-120"/>
              </a:rPr>
              <a:t>人員年</a:t>
            </a:r>
            <a:r>
              <a:rPr lang="zh-TW" altLang="en-US" b="1" dirty="0" smtClean="0">
                <a:solidFill>
                  <a:srgbClr val="0000CC"/>
                </a:solidFill>
                <a:effectLst>
                  <a:glow rad="139700">
                    <a:srgbClr val="4F81BD">
                      <a:lumMod val="20000"/>
                      <a:lumOff val="80000"/>
                      <a:alpha val="40000"/>
                    </a:srgbClr>
                  </a:glow>
                  <a:innerShdw blurRad="63500" dist="50800" dir="13500000">
                    <a:srgbClr val="0000CC">
                      <a:alpha val="50000"/>
                    </a:srgbClr>
                  </a:innerShdw>
                </a:effectLst>
                <a:latin typeface="Georgia" panose="02040502050405020303" pitchFamily="18" charset="0"/>
                <a:ea typeface="微軟正黑體" panose="020B0604030504040204" pitchFamily="34" charset="-120"/>
              </a:rPr>
              <a:t>獎作業</a:t>
            </a:r>
            <a:r>
              <a:rPr lang="en-US" altLang="zh-TW" b="1" dirty="0" smtClean="0">
                <a:solidFill>
                  <a:srgbClr val="0000CC"/>
                </a:solidFill>
                <a:effectLst>
                  <a:glow rad="139700">
                    <a:srgbClr val="4F81BD">
                      <a:lumMod val="20000"/>
                      <a:lumOff val="80000"/>
                      <a:alpha val="40000"/>
                    </a:srgbClr>
                  </a:glow>
                  <a:innerShdw blurRad="63500" dist="50800" dir="13500000">
                    <a:srgbClr val="0000CC">
                      <a:alpha val="50000"/>
                    </a:srgbClr>
                  </a:innerShdw>
                </a:effectLst>
                <a:latin typeface="Georgia" panose="02040502050405020303" pitchFamily="18" charset="0"/>
                <a:ea typeface="微軟正黑體" panose="020B0604030504040204" pitchFamily="34" charset="-120"/>
              </a:rPr>
              <a:t>(1/2)</a:t>
            </a:r>
            <a:endParaRPr lang="zh-TW" altLang="en-US" dirty="0">
              <a:latin typeface="Georgia" panose="02040502050405020303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46926" y="1153918"/>
            <a:ext cx="8229600" cy="3394472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buFont typeface="Wingdings" panose="05000000000000000000" pitchFamily="2" charset="2"/>
              <a:buChar char="u"/>
            </a:pPr>
            <a:r>
              <a:rPr lang="zh-TW" altLang="en-US" sz="3600" dirty="0">
                <a:effectLst>
                  <a:glow rad="139700">
                    <a:srgbClr val="4F81BD">
                      <a:lumMod val="20000"/>
                      <a:lumOff val="80000"/>
                      <a:alpha val="40000"/>
                    </a:srgbClr>
                  </a:glow>
                  <a:innerShdw blurRad="63500" dist="50800" dir="13500000">
                    <a:srgbClr val="0000CC">
                      <a:alpha val="50000"/>
                    </a:srgbClr>
                  </a:inn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院內計畫及法人補助各類計畫之專任人員年獎</a:t>
            </a:r>
            <a:r>
              <a:rPr lang="zh-TW" altLang="en-US" sz="3600" dirty="0" smtClean="0">
                <a:effectLst>
                  <a:glow rad="139700">
                    <a:srgbClr val="4F81BD">
                      <a:lumMod val="20000"/>
                      <a:lumOff val="80000"/>
                      <a:alpha val="40000"/>
                    </a:srgbClr>
                  </a:glow>
                  <a:innerShdw blurRad="63500" dist="50800" dir="13500000">
                    <a:srgbClr val="0000CC">
                      <a:alpha val="50000"/>
                    </a:srgbClr>
                  </a:inn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，依往</a:t>
            </a:r>
            <a:r>
              <a:rPr lang="zh-TW" altLang="en-US" sz="3600" dirty="0">
                <a:effectLst>
                  <a:glow rad="139700">
                    <a:srgbClr val="4F81BD">
                      <a:lumMod val="20000"/>
                      <a:lumOff val="80000"/>
                      <a:alpha val="40000"/>
                    </a:srgbClr>
                  </a:glow>
                  <a:innerShdw blurRad="63500" dist="50800" dir="13500000">
                    <a:srgbClr val="0000CC">
                      <a:alpha val="50000"/>
                    </a:srgbClr>
                  </a:inn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例，</a:t>
            </a:r>
            <a:r>
              <a:rPr lang="zh-TW" altLang="en-US" sz="3600" dirty="0" smtClean="0">
                <a:effectLst>
                  <a:glow rad="139700">
                    <a:srgbClr val="4F81BD">
                      <a:lumMod val="20000"/>
                      <a:lumOff val="80000"/>
                      <a:alpha val="40000"/>
                    </a:srgbClr>
                  </a:glo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一律依財務室通知後</a:t>
            </a:r>
            <a:endParaRPr lang="en-US" altLang="zh-TW" sz="3600" dirty="0" smtClean="0">
              <a:effectLst>
                <a:glow rad="139700">
                  <a:srgbClr val="4F81BD">
                    <a:lumMod val="20000"/>
                    <a:lumOff val="80000"/>
                    <a:alpha val="40000"/>
                  </a:srgbClr>
                </a:glow>
              </a:effectLst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indent="452438">
              <a:buNone/>
            </a:pPr>
            <a:r>
              <a:rPr lang="zh-TW" altLang="en-US" sz="4000" b="1" dirty="0" smtClean="0">
                <a:solidFill>
                  <a:srgbClr val="C00000"/>
                </a:solidFill>
                <a:effectLst>
                  <a:glow rad="139700">
                    <a:srgbClr val="4F81BD">
                      <a:lumMod val="20000"/>
                      <a:lumOff val="80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由專任人員自行核銷</a:t>
            </a:r>
            <a:r>
              <a:rPr lang="zh-TW" altLang="en-US" dirty="0">
                <a:effectLst>
                  <a:glow rad="139700">
                    <a:srgbClr val="4F81BD">
                      <a:lumMod val="20000"/>
                      <a:lumOff val="80000"/>
                      <a:alpha val="40000"/>
                    </a:srgbClr>
                  </a:glow>
                  <a:innerShdw blurRad="63500" dist="50800" dir="13500000">
                    <a:srgbClr val="0000CC">
                      <a:alpha val="50000"/>
                    </a:srgbClr>
                  </a:inn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en-US" altLang="zh-TW" dirty="0">
              <a:effectLst>
                <a:glow rad="139700">
                  <a:srgbClr val="4F81BD">
                    <a:lumMod val="20000"/>
                    <a:lumOff val="80000"/>
                    <a:alpha val="40000"/>
                  </a:srgbClr>
                </a:glow>
                <a:innerShdw blurRad="63500" dist="50800" dir="13500000">
                  <a:srgbClr val="0000CC">
                    <a:alpha val="50000"/>
                  </a:srgbClr>
                </a:innerShdw>
              </a:effectLst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endParaRPr lang="en-US" altLang="zh-TW" dirty="0" smtClean="0">
              <a:effectLst>
                <a:glow rad="139700">
                  <a:srgbClr val="4F81BD">
                    <a:lumMod val="20000"/>
                    <a:lumOff val="80000"/>
                    <a:alpha val="40000"/>
                  </a:srgbClr>
                </a:glow>
                <a:innerShdw blurRad="63500" dist="50800" dir="13500000">
                  <a:srgbClr val="0000CC">
                    <a:alpha val="50000"/>
                  </a:srgbClr>
                </a:innerShdw>
              </a:effectLst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r>
              <a:rPr lang="zh-TW" altLang="en-US" dirty="0" smtClean="0">
                <a:effectLst>
                  <a:glow rad="139700">
                    <a:srgbClr val="4F81BD">
                      <a:lumMod val="20000"/>
                      <a:lumOff val="80000"/>
                      <a:alpha val="40000"/>
                    </a:srgbClr>
                  </a:glow>
                  <a:innerShdw blurRad="63500" dist="50800" dir="13500000">
                    <a:srgbClr val="0000CC">
                      <a:alpha val="50000"/>
                    </a:srgbClr>
                  </a:inn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作業時程請</a:t>
            </a:r>
            <a:r>
              <a:rPr lang="zh-TW" altLang="en-US" dirty="0">
                <a:effectLst>
                  <a:glow rad="139700">
                    <a:srgbClr val="4F81BD">
                      <a:lumMod val="20000"/>
                      <a:lumOff val="80000"/>
                      <a:alpha val="40000"/>
                    </a:srgbClr>
                  </a:glow>
                  <a:innerShdw blurRad="63500" dist="50800" dir="13500000">
                    <a:srgbClr val="0000CC">
                      <a:alpha val="50000"/>
                    </a:srgbClr>
                  </a:inn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注意</a:t>
            </a:r>
            <a:r>
              <a:rPr lang="zh-TW" altLang="en-US" dirty="0" smtClean="0">
                <a:effectLst>
                  <a:glow rad="139700">
                    <a:srgbClr val="4F81BD">
                      <a:lumMod val="20000"/>
                      <a:lumOff val="80000"/>
                      <a:alpha val="40000"/>
                    </a:srgbClr>
                  </a:glow>
                  <a:innerShdw blurRad="63500" dist="50800" dir="13500000">
                    <a:srgbClr val="0000CC">
                      <a:alpha val="50000"/>
                    </a:srgbClr>
                  </a:inn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endParaRPr lang="en-US" altLang="zh-TW" dirty="0" smtClean="0">
              <a:effectLst>
                <a:glow rad="139700">
                  <a:srgbClr val="4F81BD">
                    <a:lumMod val="20000"/>
                    <a:lumOff val="80000"/>
                    <a:alpha val="40000"/>
                  </a:srgbClr>
                </a:glow>
                <a:innerShdw blurRad="63500" dist="50800" dir="13500000">
                  <a:srgbClr val="0000CC">
                    <a:alpha val="50000"/>
                  </a:srgbClr>
                </a:innerShdw>
              </a:effectLst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indent="360363">
              <a:buNone/>
            </a:pPr>
            <a:r>
              <a:rPr lang="zh-TW" altLang="en-US" dirty="0" smtClean="0">
                <a:effectLst>
                  <a:glow rad="139700">
                    <a:srgbClr val="4F81BD">
                      <a:lumMod val="20000"/>
                      <a:lumOff val="80000"/>
                      <a:alpha val="40000"/>
                    </a:srgbClr>
                  </a:glow>
                  <a:innerShdw blurRad="63500" dist="50800" dir="13500000">
                    <a:srgbClr val="0000CC">
                      <a:alpha val="50000"/>
                    </a:srgbClr>
                  </a:inn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申請單陳核至</a:t>
            </a:r>
            <a:r>
              <a:rPr lang="en-US" altLang="zh-TW" dirty="0" smtClean="0">
                <a:effectLst>
                  <a:glow rad="139700">
                    <a:srgbClr val="4F81BD">
                      <a:lumMod val="20000"/>
                      <a:lumOff val="80000"/>
                      <a:alpha val="40000"/>
                    </a:srgbClr>
                  </a:glow>
                  <a:innerShdw blurRad="63500" dist="50800" dir="13500000">
                    <a:srgbClr val="0000CC">
                      <a:alpha val="50000"/>
                    </a:srgbClr>
                  </a:inn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PI</a:t>
            </a:r>
            <a:r>
              <a:rPr lang="zh-TW" altLang="en-US" dirty="0" smtClean="0">
                <a:effectLst>
                  <a:glow rad="139700">
                    <a:srgbClr val="4F81BD">
                      <a:lumMod val="20000"/>
                      <a:lumOff val="80000"/>
                      <a:alpha val="40000"/>
                    </a:srgbClr>
                  </a:glow>
                  <a:innerShdw blurRad="63500" dist="50800" dir="13500000">
                    <a:srgbClr val="0000CC">
                      <a:alpha val="50000"/>
                    </a:srgbClr>
                  </a:inn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後，請於</a:t>
            </a:r>
            <a:r>
              <a:rPr lang="en-US" altLang="zh-TW" b="1" dirty="0" smtClean="0">
                <a:solidFill>
                  <a:srgbClr val="FF0000"/>
                </a:solidFill>
                <a:effectLst>
                  <a:glow rad="139700">
                    <a:srgbClr val="4F81BD">
                      <a:lumMod val="20000"/>
                      <a:lumOff val="80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3</a:t>
            </a:r>
            <a:r>
              <a:rPr lang="zh-TW" altLang="en-US" b="1" dirty="0" smtClean="0">
                <a:solidFill>
                  <a:srgbClr val="FF0000"/>
                </a:solidFill>
                <a:effectLst>
                  <a:glow rad="139700">
                    <a:srgbClr val="4F81BD">
                      <a:lumMod val="20000"/>
                      <a:lumOff val="80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日內</a:t>
            </a:r>
            <a:r>
              <a:rPr lang="zh-TW" altLang="en-US" dirty="0" smtClean="0">
                <a:effectLst>
                  <a:glow rad="139700">
                    <a:srgbClr val="4F81BD">
                      <a:lumMod val="20000"/>
                      <a:lumOff val="80000"/>
                      <a:alpha val="40000"/>
                    </a:srgbClr>
                  </a:glow>
                  <a:innerShdw blurRad="63500" dist="50800" dir="13500000">
                    <a:srgbClr val="0000CC">
                      <a:alpha val="50000"/>
                    </a:srgbClr>
                  </a:inn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作業</a:t>
            </a:r>
            <a:endParaRPr lang="en-US" altLang="zh-TW" dirty="0" smtClean="0">
              <a:effectLst>
                <a:glow rad="139700">
                  <a:srgbClr val="4F81BD">
                    <a:lumMod val="20000"/>
                    <a:lumOff val="80000"/>
                    <a:alpha val="40000"/>
                  </a:srgbClr>
                </a:glow>
                <a:innerShdw blurRad="63500" dist="50800" dir="13500000">
                  <a:srgbClr val="0000CC">
                    <a:alpha val="50000"/>
                  </a:srgbClr>
                </a:innerShdw>
              </a:effectLst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indent="360363">
              <a:buNone/>
            </a:pPr>
            <a:r>
              <a:rPr lang="en-US" altLang="zh-TW" dirty="0" smtClean="0">
                <a:effectLst>
                  <a:glow rad="139700">
                    <a:srgbClr val="4F81BD">
                      <a:lumMod val="20000"/>
                      <a:lumOff val="80000"/>
                      <a:alpha val="40000"/>
                    </a:srgbClr>
                  </a:glow>
                  <a:innerShdw blurRad="63500" dist="50800" dir="13500000">
                    <a:srgbClr val="0000CC">
                      <a:alpha val="50000"/>
                    </a:srgbClr>
                  </a:inn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1.</a:t>
            </a:r>
            <a:r>
              <a:rPr lang="zh-TW" altLang="en-US" dirty="0" smtClean="0">
                <a:effectLst>
                  <a:glow rad="139700">
                    <a:srgbClr val="4F81BD">
                      <a:lumMod val="20000"/>
                      <a:lumOff val="80000"/>
                      <a:alpha val="40000"/>
                    </a:srgbClr>
                  </a:glow>
                  <a:innerShdw blurRad="63500" dist="50800" dir="13500000">
                    <a:srgbClr val="0000CC">
                      <a:alpha val="50000"/>
                    </a:srgbClr>
                  </a:inn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同意核發</a:t>
            </a:r>
            <a:r>
              <a:rPr lang="en-US" altLang="zh-TW" dirty="0" smtClean="0">
                <a:effectLst>
                  <a:glow rad="139700">
                    <a:srgbClr val="4F81BD">
                      <a:lumMod val="20000"/>
                      <a:lumOff val="80000"/>
                      <a:alpha val="40000"/>
                    </a:srgbClr>
                  </a:glow>
                  <a:innerShdw blurRad="63500" dist="50800" dir="13500000">
                    <a:srgbClr val="0000CC">
                      <a:alpha val="50000"/>
                    </a:srgbClr>
                  </a:inn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=&gt;</a:t>
            </a:r>
            <a:r>
              <a:rPr lang="zh-TW" altLang="en-US" dirty="0" smtClean="0">
                <a:effectLst>
                  <a:glow rad="139700">
                    <a:srgbClr val="4F81BD">
                      <a:lumMod val="20000"/>
                      <a:lumOff val="80000"/>
                      <a:alpha val="40000"/>
                    </a:srgbClr>
                  </a:glow>
                  <a:innerShdw blurRad="63500" dist="50800" dir="13500000">
                    <a:srgbClr val="0000CC">
                      <a:alpha val="50000"/>
                    </a:srgbClr>
                  </a:inn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陳核送出</a:t>
            </a:r>
            <a:endParaRPr lang="en-US" altLang="zh-TW" dirty="0" smtClean="0">
              <a:effectLst>
                <a:glow rad="139700">
                  <a:srgbClr val="4F81BD">
                    <a:lumMod val="20000"/>
                    <a:lumOff val="80000"/>
                    <a:alpha val="40000"/>
                  </a:srgbClr>
                </a:glow>
                <a:innerShdw blurRad="63500" dist="50800" dir="13500000">
                  <a:srgbClr val="0000CC">
                    <a:alpha val="50000"/>
                  </a:srgbClr>
                </a:innerShdw>
              </a:effectLst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indent="360363">
              <a:buNone/>
            </a:pPr>
            <a:r>
              <a:rPr lang="en-US" altLang="zh-TW" dirty="0" smtClean="0">
                <a:effectLst>
                  <a:glow rad="139700">
                    <a:srgbClr val="4F81BD">
                      <a:lumMod val="20000"/>
                      <a:lumOff val="80000"/>
                      <a:alpha val="40000"/>
                    </a:srgbClr>
                  </a:glow>
                  <a:innerShdw blurRad="63500" dist="50800" dir="13500000">
                    <a:srgbClr val="0000CC">
                      <a:alpha val="50000"/>
                    </a:srgbClr>
                  </a:inn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2.</a:t>
            </a:r>
            <a:r>
              <a:rPr lang="zh-TW" altLang="en-US" dirty="0" smtClean="0">
                <a:effectLst>
                  <a:glow rad="139700">
                    <a:srgbClr val="4F81BD">
                      <a:lumMod val="20000"/>
                      <a:lumOff val="80000"/>
                      <a:alpha val="40000"/>
                    </a:srgbClr>
                  </a:glow>
                  <a:innerShdw blurRad="63500" dist="50800" dir="13500000">
                    <a:srgbClr val="0000CC">
                      <a:alpha val="50000"/>
                    </a:srgbClr>
                  </a:inn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不同意核發</a:t>
            </a:r>
            <a:r>
              <a:rPr lang="en-US" altLang="zh-TW" dirty="0" smtClean="0">
                <a:effectLst>
                  <a:glow rad="139700">
                    <a:srgbClr val="4F81BD">
                      <a:lumMod val="20000"/>
                      <a:lumOff val="80000"/>
                      <a:alpha val="40000"/>
                    </a:srgbClr>
                  </a:glow>
                  <a:innerShdw blurRad="63500" dist="50800" dir="13500000">
                    <a:srgbClr val="0000CC">
                      <a:alpha val="50000"/>
                    </a:srgbClr>
                  </a:inn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=&gt;</a:t>
            </a:r>
            <a:r>
              <a:rPr lang="zh-TW" altLang="en-US" dirty="0" smtClean="0">
                <a:effectLst>
                  <a:glow rad="139700">
                    <a:srgbClr val="4F81BD">
                      <a:lumMod val="20000"/>
                      <a:lumOff val="80000"/>
                      <a:alpha val="40000"/>
                    </a:srgbClr>
                  </a:glow>
                  <a:innerShdw blurRad="63500" dist="50800" dir="13500000">
                    <a:srgbClr val="0000CC">
                      <a:alpha val="50000"/>
                    </a:srgbClr>
                  </a:inn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退回並告知不核發</a:t>
            </a:r>
            <a:endParaRPr lang="en-US" altLang="zh-TW" dirty="0">
              <a:effectLst>
                <a:glow rad="139700">
                  <a:srgbClr val="4F81BD">
                    <a:lumMod val="20000"/>
                    <a:lumOff val="80000"/>
                    <a:alpha val="40000"/>
                  </a:srgbClr>
                </a:glow>
                <a:innerShdw blurRad="63500" dist="50800" dir="13500000">
                  <a:srgbClr val="0000CC">
                    <a:alpha val="50000"/>
                  </a:srgbClr>
                </a:innerShdw>
              </a:effectLst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endParaRPr lang="zh-TW" altLang="en-US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2910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z="3000" dirty="0">
                <a:solidFill>
                  <a:prstClr val="black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因涉及個人權益，當年間轉換計畫接續聘者，且擬以新計畫支付全年度年獎者，請於</a:t>
            </a:r>
            <a:r>
              <a:rPr lang="en-US" altLang="zh-TW" sz="3000" b="1" u="sng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11</a:t>
            </a:r>
            <a:r>
              <a:rPr lang="zh-TW" altLang="en-US" sz="3000" b="1" u="sng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月底前啟簽</a:t>
            </a:r>
            <a:r>
              <a:rPr lang="zh-TW" altLang="en-US" sz="3000" dirty="0">
                <a:solidFill>
                  <a:prstClr val="black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申請。</a:t>
            </a:r>
            <a:endParaRPr lang="en-US" altLang="zh-TW" sz="3000" dirty="0">
              <a:solidFill>
                <a:prstClr val="black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lvl="0" indent="361950">
              <a:buNone/>
            </a:pPr>
            <a:r>
              <a:rPr lang="en-US" altLang="zh-TW" sz="3000" dirty="0">
                <a:solidFill>
                  <a:prstClr val="black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000" dirty="0">
                <a:solidFill>
                  <a:prstClr val="black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意指：</a:t>
            </a:r>
            <a:r>
              <a:rPr lang="en-US" altLang="zh-TW" sz="3000" dirty="0">
                <a:solidFill>
                  <a:prstClr val="black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1-6</a:t>
            </a:r>
            <a:r>
              <a:rPr lang="zh-TW" altLang="en-US" sz="3000" dirty="0">
                <a:solidFill>
                  <a:prstClr val="black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月由</a:t>
            </a:r>
            <a:r>
              <a:rPr lang="en-US" altLang="zh-TW" sz="3000" dirty="0">
                <a:solidFill>
                  <a:prstClr val="black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A</a:t>
            </a:r>
            <a:r>
              <a:rPr lang="zh-TW" altLang="en-US" sz="3000" dirty="0">
                <a:solidFill>
                  <a:prstClr val="black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計畫；</a:t>
            </a:r>
            <a:r>
              <a:rPr lang="en-US" altLang="zh-TW" sz="3000" dirty="0">
                <a:solidFill>
                  <a:prstClr val="black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7-12</a:t>
            </a:r>
            <a:r>
              <a:rPr lang="zh-TW" altLang="en-US" sz="3000" dirty="0">
                <a:solidFill>
                  <a:prstClr val="black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月轉由</a:t>
            </a:r>
            <a:r>
              <a:rPr lang="en-US" altLang="zh-TW" sz="3000" dirty="0">
                <a:solidFill>
                  <a:prstClr val="black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B</a:t>
            </a:r>
            <a:r>
              <a:rPr lang="zh-TW" altLang="en-US" sz="3000" dirty="0">
                <a:solidFill>
                  <a:prstClr val="black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計畫聘任</a:t>
            </a:r>
            <a:endParaRPr lang="en-US" altLang="zh-TW" sz="3000" dirty="0">
              <a:solidFill>
                <a:prstClr val="black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lvl="0" indent="1617663">
              <a:buNone/>
            </a:pPr>
            <a:r>
              <a:rPr lang="zh-TW" altLang="en-US" sz="3000" dirty="0">
                <a:solidFill>
                  <a:prstClr val="black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申請由</a:t>
            </a:r>
            <a:r>
              <a:rPr lang="en-US" altLang="zh-TW" sz="3000" dirty="0">
                <a:solidFill>
                  <a:prstClr val="black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B</a:t>
            </a:r>
            <a:r>
              <a:rPr lang="zh-TW" altLang="en-US" sz="3000" dirty="0">
                <a:solidFill>
                  <a:prstClr val="black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計畫核發</a:t>
            </a:r>
            <a:r>
              <a:rPr lang="en-US" altLang="zh-TW" sz="3000" dirty="0">
                <a:solidFill>
                  <a:prstClr val="black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1-12</a:t>
            </a:r>
            <a:r>
              <a:rPr lang="zh-TW" altLang="en-US" sz="3000" dirty="0">
                <a:solidFill>
                  <a:prstClr val="black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月之年度年獎者</a:t>
            </a:r>
            <a:r>
              <a:rPr lang="en-US" altLang="zh-TW" sz="3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endParaRPr lang="en-US" altLang="zh-TW" sz="3000" dirty="0">
              <a:solidFill>
                <a:prstClr val="black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>
            <a:normAutofit/>
          </a:bodyPr>
          <a:lstStyle/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zh-TW" altLang="en-US" b="1" dirty="0" smtClean="0">
                <a:solidFill>
                  <a:srgbClr val="0000CC"/>
                </a:solidFill>
                <a:effectLst>
                  <a:glow rad="139700">
                    <a:srgbClr val="4F81BD">
                      <a:lumMod val="20000"/>
                      <a:lumOff val="80000"/>
                      <a:alpha val="40000"/>
                    </a:srgbClr>
                  </a:glow>
                  <a:innerShdw blurRad="63500" dist="50800" dir="13500000">
                    <a:srgbClr val="0000CC">
                      <a:alpha val="50000"/>
                    </a:srgbClr>
                  </a:innerShdw>
                </a:effectLst>
                <a:latin typeface="Georgia" panose="02040502050405020303" pitchFamily="18" charset="0"/>
                <a:ea typeface="微軟正黑體" panose="020B0604030504040204" pitchFamily="34" charset="-120"/>
              </a:rPr>
              <a:t>專任</a:t>
            </a:r>
            <a:r>
              <a:rPr lang="zh-TW" altLang="en-US" b="1" dirty="0">
                <a:solidFill>
                  <a:srgbClr val="0000CC"/>
                </a:solidFill>
                <a:effectLst>
                  <a:glow rad="139700">
                    <a:srgbClr val="4F81BD">
                      <a:lumMod val="20000"/>
                      <a:lumOff val="80000"/>
                      <a:alpha val="40000"/>
                    </a:srgbClr>
                  </a:glow>
                  <a:innerShdw blurRad="63500" dist="50800" dir="13500000">
                    <a:srgbClr val="0000CC">
                      <a:alpha val="50000"/>
                    </a:srgbClr>
                  </a:innerShdw>
                </a:effectLst>
                <a:latin typeface="Georgia" panose="02040502050405020303" pitchFamily="18" charset="0"/>
                <a:ea typeface="微軟正黑體" panose="020B0604030504040204" pitchFamily="34" charset="-120"/>
              </a:rPr>
              <a:t>人員年</a:t>
            </a:r>
            <a:r>
              <a:rPr lang="zh-TW" altLang="en-US" b="1" dirty="0" smtClean="0">
                <a:solidFill>
                  <a:srgbClr val="0000CC"/>
                </a:solidFill>
                <a:effectLst>
                  <a:glow rad="139700">
                    <a:srgbClr val="4F81BD">
                      <a:lumMod val="20000"/>
                      <a:lumOff val="80000"/>
                      <a:alpha val="40000"/>
                    </a:srgbClr>
                  </a:glow>
                  <a:innerShdw blurRad="63500" dist="50800" dir="13500000">
                    <a:srgbClr val="0000CC">
                      <a:alpha val="50000"/>
                    </a:srgbClr>
                  </a:innerShdw>
                </a:effectLst>
                <a:latin typeface="Georgia" panose="02040502050405020303" pitchFamily="18" charset="0"/>
                <a:ea typeface="微軟正黑體" panose="020B0604030504040204" pitchFamily="34" charset="-120"/>
              </a:rPr>
              <a:t>獎作業</a:t>
            </a:r>
            <a:r>
              <a:rPr lang="en-US" altLang="zh-TW" b="1" dirty="0" smtClean="0">
                <a:solidFill>
                  <a:srgbClr val="0000CC"/>
                </a:solidFill>
                <a:effectLst>
                  <a:glow rad="139700">
                    <a:srgbClr val="4F81BD">
                      <a:lumMod val="20000"/>
                      <a:lumOff val="80000"/>
                      <a:alpha val="40000"/>
                    </a:srgbClr>
                  </a:glow>
                  <a:innerShdw blurRad="63500" dist="50800" dir="13500000">
                    <a:srgbClr val="0000CC">
                      <a:alpha val="50000"/>
                    </a:srgbClr>
                  </a:innerShdw>
                </a:effectLst>
                <a:latin typeface="Georgia" panose="02040502050405020303" pitchFamily="18" charset="0"/>
                <a:ea typeface="微軟正黑體" panose="020B0604030504040204" pitchFamily="34" charset="-120"/>
              </a:rPr>
              <a:t>(2/2)</a:t>
            </a:r>
            <a:endParaRPr lang="zh-TW" alt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337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9954" y="2295242"/>
            <a:ext cx="7772400" cy="1021556"/>
          </a:xfrm>
        </p:spPr>
        <p:txBody>
          <a:bodyPr anchor="ctr"/>
          <a:lstStyle/>
          <a:p>
            <a:r>
              <a:rPr lang="zh-TW" altLang="en-US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一、您要先知道</a:t>
            </a:r>
            <a:r>
              <a:rPr lang="en-US" altLang="zh-TW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/</a:t>
            </a:r>
            <a:r>
              <a:rPr lang="zh-TW" altLang="en-US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先做的事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44142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84200" y="690370"/>
            <a:ext cx="8359859" cy="1582930"/>
          </a:xfrm>
        </p:spPr>
        <p:txBody>
          <a:bodyPr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zh-TW" altLang="en-US" sz="2800" b="1" dirty="0">
                <a:solidFill>
                  <a:prstClr val="black"/>
                </a:solidFill>
                <a:effectLst>
                  <a:glow rad="139700">
                    <a:srgbClr val="4F81BD">
                      <a:lumMod val="20000"/>
                      <a:lumOff val="80000"/>
                      <a:alpha val="40000"/>
                    </a:srgbClr>
                  </a:glow>
                  <a:innerShdw blurRad="63500" dist="50800" dir="13500000">
                    <a:srgbClr val="0000CC">
                      <a:alpha val="50000"/>
                    </a:srgbClr>
                  </a:inn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目的：</a:t>
            </a:r>
            <a:r>
              <a:rPr lang="zh-TW" altLang="en-US" sz="2800" b="1" dirty="0">
                <a:solidFill>
                  <a:srgbClr val="FF0000"/>
                </a:solidFill>
                <a:effectLst>
                  <a:glow rad="101600">
                    <a:srgbClr val="4F81BD">
                      <a:satMod val="175000"/>
                      <a:alpha val="40000"/>
                    </a:srgbClr>
                  </a:glow>
                  <a:innerShdw blurRad="63500" dist="50800" dir="13500000">
                    <a:srgbClr val="0000CC">
                      <a:alpha val="50000"/>
                    </a:srgbClr>
                  </a:inn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不要積壓，及時核銷</a:t>
            </a:r>
            <a:endParaRPr lang="zh-TW" altLang="en-US" sz="2800" b="1" dirty="0">
              <a:solidFill>
                <a:prstClr val="black"/>
              </a:solidFill>
              <a:effectLst>
                <a:glow rad="139700">
                  <a:srgbClr val="4F81BD">
                    <a:lumMod val="20000"/>
                    <a:lumOff val="80000"/>
                    <a:alpha val="40000"/>
                  </a:srgbClr>
                </a:glow>
                <a:innerShdw blurRad="63500" dist="50800" dir="13500000">
                  <a:srgbClr val="0000CC">
                    <a:alpha val="50000"/>
                  </a:srgbClr>
                </a:inn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800" b="1" dirty="0" smtClean="0">
                <a:solidFill>
                  <a:prstClr val="black"/>
                </a:solidFill>
                <a:effectLst>
                  <a:glow rad="139700">
                    <a:srgbClr val="4F81BD">
                      <a:lumMod val="20000"/>
                      <a:lumOff val="80000"/>
                      <a:alpha val="40000"/>
                    </a:srgbClr>
                  </a:glow>
                  <a:innerShdw blurRad="63500" dist="50800" dir="13500000">
                    <a:srgbClr val="0000CC">
                      <a:alpha val="50000"/>
                    </a:srgbClr>
                  </a:inn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範例</a:t>
            </a:r>
            <a:r>
              <a:rPr lang="zh-TW" altLang="en-US" sz="2800" b="1" dirty="0" smtClean="0">
                <a:solidFill>
                  <a:prstClr val="black"/>
                </a:solidFill>
                <a:effectLst>
                  <a:glow rad="139700">
                    <a:srgbClr val="4F81BD">
                      <a:lumMod val="20000"/>
                      <a:lumOff val="80000"/>
                      <a:alpha val="40000"/>
                    </a:srgbClr>
                  </a:glow>
                  <a:innerShdw blurRad="63500" dist="50800" dir="13500000">
                    <a:srgbClr val="0000CC">
                      <a:alpha val="50000"/>
                    </a:srgbClr>
                  </a:inn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sym typeface="Wingdings" panose="05000000000000000000" pitchFamily="2" charset="2"/>
              </a:rPr>
              <a:t>：</a:t>
            </a:r>
            <a:r>
              <a:rPr lang="en-US" altLang="zh-TW" sz="2800" b="1" dirty="0" smtClean="0">
                <a:solidFill>
                  <a:prstClr val="black"/>
                </a:solidFill>
                <a:effectLst>
                  <a:glow rad="139700">
                    <a:srgbClr val="4F81BD">
                      <a:lumMod val="20000"/>
                      <a:lumOff val="80000"/>
                      <a:alpha val="40000"/>
                    </a:srgbClr>
                  </a:glow>
                  <a:innerShdw blurRad="63500" dist="50800" dir="13500000">
                    <a:srgbClr val="0000CC">
                      <a:alpha val="50000"/>
                    </a:srgbClr>
                  </a:inn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zh-TW" altLang="en-US" sz="2800" b="1" dirty="0" smtClean="0">
                <a:solidFill>
                  <a:prstClr val="black"/>
                </a:solidFill>
                <a:effectLst>
                  <a:glow rad="139700">
                    <a:srgbClr val="4F81BD">
                      <a:lumMod val="20000"/>
                      <a:lumOff val="80000"/>
                      <a:alpha val="40000"/>
                    </a:srgbClr>
                  </a:glow>
                  <a:innerShdw blurRad="63500" dist="50800" dir="13500000">
                    <a:srgbClr val="0000CC">
                      <a:alpha val="50000"/>
                    </a:srgbClr>
                  </a:inn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sym typeface="Wingdings" panose="05000000000000000000" pitchFamily="2" charset="2"/>
              </a:rPr>
              <a:t>含發票及收據</a:t>
            </a:r>
            <a:r>
              <a:rPr lang="en-US" altLang="zh-TW" sz="2800" b="1" dirty="0" smtClean="0">
                <a:solidFill>
                  <a:prstClr val="black"/>
                </a:solidFill>
                <a:effectLst>
                  <a:glow rad="139700">
                    <a:srgbClr val="4F81BD">
                      <a:lumMod val="20000"/>
                      <a:lumOff val="80000"/>
                      <a:alpha val="40000"/>
                    </a:srgbClr>
                  </a:glow>
                  <a:innerShdw blurRad="63500" dist="50800" dir="13500000">
                    <a:srgbClr val="0000CC">
                      <a:alpha val="50000"/>
                    </a:srgbClr>
                  </a:inn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sym typeface="Wingdings" panose="05000000000000000000" pitchFamily="2" charset="2"/>
              </a:rPr>
              <a:t>)</a:t>
            </a:r>
          </a:p>
          <a:p>
            <a:pPr marL="0" indent="0">
              <a:buNone/>
            </a:pPr>
            <a:r>
              <a:rPr lang="en-US" altLang="zh-TW" sz="2400" dirty="0" smtClean="0">
                <a:effectLst>
                  <a:glow rad="139700">
                    <a:srgbClr val="4F81BD">
                      <a:lumMod val="20000"/>
                      <a:lumOff val="80000"/>
                      <a:alpha val="40000"/>
                    </a:srgbClr>
                  </a:glow>
                  <a:innerShdw blurRad="63500" dist="50800" dir="13500000">
                    <a:srgbClr val="0000CC">
                      <a:alpha val="50000"/>
                    </a:srgbClr>
                  </a:inn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zh-TW" altLang="en-US" sz="2400" dirty="0" smtClean="0">
                <a:effectLst>
                  <a:glow rad="139700">
                    <a:srgbClr val="4F81BD">
                      <a:lumMod val="20000"/>
                      <a:lumOff val="80000"/>
                      <a:alpha val="40000"/>
                    </a:srgbClr>
                  </a:glow>
                  <a:innerShdw blurRad="63500" dist="50800" dir="13500000">
                    <a:srgbClr val="0000CC">
                      <a:alpha val="50000"/>
                    </a:srgbClr>
                  </a:inn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sym typeface="Wingdings" panose="05000000000000000000" pitchFamily="2" charset="2"/>
              </a:rPr>
              <a:t>國科會及國衛院計畫請留意最後核銷截止日</a:t>
            </a:r>
            <a:r>
              <a:rPr lang="en-US" altLang="zh-TW" sz="2400" dirty="0" smtClean="0">
                <a:effectLst>
                  <a:glow rad="139700">
                    <a:srgbClr val="4F81BD">
                      <a:lumMod val="20000"/>
                      <a:lumOff val="80000"/>
                      <a:alpha val="40000"/>
                    </a:srgbClr>
                  </a:glow>
                  <a:innerShdw blurRad="63500" dist="50800" dir="13500000">
                    <a:srgbClr val="0000CC">
                      <a:alpha val="50000"/>
                    </a:srgbClr>
                  </a:inn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sym typeface="Wingdings" panose="05000000000000000000" pitchFamily="2" charset="2"/>
              </a:rPr>
              <a:t>)</a:t>
            </a:r>
            <a:endParaRPr lang="en-US" altLang="zh-TW" sz="2400" dirty="0" smtClean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4" name="標題 1"/>
          <p:cNvSpPr txBox="1">
            <a:spLocks/>
          </p:cNvSpPr>
          <p:nvPr/>
        </p:nvSpPr>
        <p:spPr bwMode="auto">
          <a:xfrm>
            <a:off x="0" y="1"/>
            <a:ext cx="9144000" cy="643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zh-TW" altLang="en-US" sz="4000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核銷憑證以</a:t>
            </a:r>
            <a:r>
              <a:rPr lang="zh-TW" altLang="en-US" sz="4000" b="1" dirty="0" smtClean="0">
                <a:solidFill>
                  <a:srgbClr val="000066"/>
                </a:solidFill>
                <a:latin typeface="標楷體"/>
                <a:ea typeface="標楷體"/>
                <a:cs typeface="Times New Roman" panose="02020603050405020304" pitchFamily="18" charset="0"/>
              </a:rPr>
              <a:t>「</a:t>
            </a:r>
            <a:r>
              <a:rPr lang="zh-TW" alt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季</a:t>
            </a:r>
            <a:r>
              <a:rPr lang="zh-TW" altLang="en-US" sz="4000" b="1" dirty="0" smtClean="0">
                <a:solidFill>
                  <a:srgbClr val="000066"/>
                </a:solidFill>
                <a:latin typeface="標楷體"/>
                <a:ea typeface="標楷體"/>
                <a:cs typeface="Times New Roman" panose="02020603050405020304" pitchFamily="18" charset="0"/>
              </a:rPr>
              <a:t>」</a:t>
            </a:r>
            <a:r>
              <a:rPr lang="zh-TW" altLang="en-US" sz="4000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作為核銷期限</a:t>
            </a:r>
            <a:endParaRPr lang="en-US" altLang="zh-TW" sz="4000" b="1" dirty="0">
              <a:solidFill>
                <a:srgbClr val="000066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6014973"/>
              </p:ext>
            </p:extLst>
          </p:nvPr>
        </p:nvGraphicFramePr>
        <p:xfrm>
          <a:off x="438364" y="2232697"/>
          <a:ext cx="8267272" cy="26746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363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13363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Georgia" panose="02040502050405020303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憑證月份</a:t>
                      </a:r>
                      <a:endParaRPr lang="zh-TW" altLang="en-US" sz="2400" dirty="0">
                        <a:latin typeface="Georgia" panose="02040502050405020303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Georgia" panose="02040502050405020303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核銷期限</a:t>
                      </a:r>
                      <a:endParaRPr lang="zh-TW" altLang="en-US" sz="2400" dirty="0">
                        <a:latin typeface="Georgia" panose="02040502050405020303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Georgia" panose="02040502050405020303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1~3</a:t>
                      </a:r>
                      <a:r>
                        <a:rPr lang="zh-TW" altLang="en-US" sz="2400" dirty="0" smtClean="0">
                          <a:latin typeface="Georgia" panose="02040502050405020303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月</a:t>
                      </a:r>
                      <a:endParaRPr lang="zh-TW" altLang="en-US" sz="2400" dirty="0">
                        <a:latin typeface="Georgia" panose="02040502050405020303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Georgia" panose="02040502050405020303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zh-TW" altLang="en-US" sz="2400" dirty="0" smtClean="0">
                          <a:latin typeface="Georgia" panose="02040502050405020303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月底前</a:t>
                      </a:r>
                      <a:endParaRPr lang="zh-TW" altLang="en-US" sz="2400" dirty="0">
                        <a:latin typeface="Georgia" panose="02040502050405020303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Georgia" panose="02040502050405020303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4~6</a:t>
                      </a:r>
                      <a:r>
                        <a:rPr lang="zh-TW" altLang="en-US" sz="2400" dirty="0" smtClean="0">
                          <a:latin typeface="Georgia" panose="02040502050405020303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月</a:t>
                      </a:r>
                      <a:endParaRPr lang="zh-TW" altLang="en-US" sz="2400" dirty="0">
                        <a:latin typeface="Georgia" panose="02040502050405020303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Georgia" panose="02040502050405020303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zh-TW" altLang="en-US" sz="2400" dirty="0" smtClean="0">
                          <a:latin typeface="Georgia" panose="02040502050405020303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月底前</a:t>
                      </a:r>
                      <a:endParaRPr lang="zh-TW" altLang="en-US" sz="2400" dirty="0">
                        <a:latin typeface="Georgia" panose="02040502050405020303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Georgia" panose="02040502050405020303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7~9</a:t>
                      </a:r>
                      <a:r>
                        <a:rPr lang="zh-TW" altLang="en-US" sz="2400" dirty="0" smtClean="0">
                          <a:latin typeface="Georgia" panose="02040502050405020303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月</a:t>
                      </a:r>
                      <a:endParaRPr lang="zh-TW" altLang="en-US" sz="2400" dirty="0">
                        <a:latin typeface="Georgia" panose="02040502050405020303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Georgia" panose="02040502050405020303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zh-TW" altLang="en-US" sz="2400" dirty="0" smtClean="0">
                          <a:latin typeface="Georgia" panose="02040502050405020303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月底前</a:t>
                      </a:r>
                      <a:endParaRPr lang="zh-TW" altLang="en-US" sz="2400" dirty="0">
                        <a:latin typeface="Georgia" panose="02040502050405020303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93726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Georgia" panose="02040502050405020303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10~12</a:t>
                      </a:r>
                      <a:r>
                        <a:rPr lang="zh-TW" altLang="en-US" sz="2400" dirty="0" smtClean="0">
                          <a:latin typeface="Georgia" panose="02040502050405020303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月</a:t>
                      </a:r>
                      <a:endParaRPr lang="zh-TW" altLang="en-US" sz="2400" dirty="0">
                        <a:latin typeface="Georgia" panose="02040502050405020303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700" b="1" dirty="0" smtClean="0">
                          <a:solidFill>
                            <a:srgbClr val="FF0000"/>
                          </a:solidFill>
                          <a:latin typeface="Georgia" panose="02040502050405020303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12/5</a:t>
                      </a:r>
                      <a:r>
                        <a:rPr lang="zh-TW" altLang="en-US" sz="2700" b="1" dirty="0" smtClean="0">
                          <a:solidFill>
                            <a:srgbClr val="FF0000"/>
                          </a:solidFill>
                          <a:latin typeface="Georgia" panose="02040502050405020303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前</a:t>
                      </a:r>
                      <a:endParaRPr lang="en-US" altLang="zh-TW" sz="2700" b="1" dirty="0" smtClean="0">
                        <a:solidFill>
                          <a:srgbClr val="FF0000"/>
                        </a:solidFill>
                        <a:latin typeface="Georgia" panose="02040502050405020303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altLang="zh-TW" sz="1500" dirty="0" smtClean="0">
                          <a:latin typeface="Georgia" panose="02040502050405020303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1500" dirty="0" smtClean="0">
                          <a:latin typeface="Georgia" panose="02040502050405020303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配合計畫執行之核銷期限，特殊狀況以財務室公告截止日為主</a:t>
                      </a:r>
                      <a:r>
                        <a:rPr lang="en-US" altLang="zh-TW" sz="1500" dirty="0" smtClean="0">
                          <a:latin typeface="Georgia" panose="02040502050405020303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980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>
                <a:solidFill>
                  <a:srgbClr val="000066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其他注意事項</a:t>
            </a:r>
            <a:r>
              <a:rPr lang="zh-TW" altLang="en-US" dirty="0" smtClean="0">
                <a:solidFill>
                  <a:srgbClr val="000066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說明</a:t>
            </a:r>
            <a:r>
              <a:rPr lang="en-US" altLang="zh-TW" dirty="0" smtClean="0">
                <a:solidFill>
                  <a:srgbClr val="000066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/>
            </a:r>
            <a:br>
              <a:rPr lang="en-US" altLang="zh-TW" dirty="0" smtClean="0">
                <a:solidFill>
                  <a:srgbClr val="000066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endParaRPr lang="zh-TW" altLang="en-US" dirty="0">
              <a:solidFill>
                <a:srgbClr val="000066"/>
              </a:solidFill>
            </a:endParaRPr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113</a:t>
            </a:r>
            <a:r>
              <a:rPr lang="zh-TW" altLang="en-US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年度</a:t>
            </a:r>
            <a:r>
              <a:rPr lang="zh-TW" altLang="en-US" b="1" dirty="0">
                <a:solidFill>
                  <a:srgbClr val="000066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重點</a:t>
            </a:r>
            <a:r>
              <a:rPr lang="zh-TW" altLang="en-US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說明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80350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61666" y="917396"/>
            <a:ext cx="8366078" cy="963019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應檢附之憑證電子檔</a:t>
            </a:r>
            <a:r>
              <a:rPr lang="zh-TW" altLang="en-US" kern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</a:t>
            </a:r>
            <a:r>
              <a:rPr lang="zh-TW" altLang="en-US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上傳至核銷系統附</a:t>
            </a:r>
            <a:r>
              <a:rPr lang="zh-TW" altLang="en-US" kern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檔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361950">
              <a:buNone/>
            </a:pP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簽呈、稅檔、個人班表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>
            <a:normAutofit/>
          </a:bodyPr>
          <a:lstStyle/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zh-TW" altLang="en-US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專業協助費核銷作業說明</a:t>
            </a:r>
            <a:r>
              <a:rPr lang="en-US" altLang="zh-TW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(1/2)</a:t>
            </a:r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873" y="1880415"/>
            <a:ext cx="8170871" cy="3222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01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74" y="2483609"/>
            <a:ext cx="8891187" cy="1945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>
            <a:normAutofit/>
          </a:bodyPr>
          <a:lstStyle/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zh-TW" altLang="en-US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專業協助費核銷作業說明</a:t>
            </a:r>
            <a:r>
              <a:rPr lang="en-US" altLang="zh-TW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(2/2)</a:t>
            </a:r>
            <a:endParaRPr lang="zh-TW" altLang="en-US" dirty="0"/>
          </a:p>
        </p:txBody>
      </p:sp>
      <p:sp>
        <p:nvSpPr>
          <p:cNvPr id="6" name="內容版面配置區 2"/>
          <p:cNvSpPr>
            <a:spLocks noGrp="1"/>
          </p:cNvSpPr>
          <p:nvPr>
            <p:ph idx="1"/>
          </p:nvPr>
        </p:nvSpPr>
        <p:spPr>
          <a:xfrm>
            <a:off x="225189" y="1002258"/>
            <a:ext cx="8659504" cy="1481351"/>
          </a:xfrm>
        </p:spPr>
        <p:txBody>
          <a:bodyPr>
            <a:noAutofit/>
          </a:bodyPr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請於簽核附檔快點兩下，即可新增憑證電子檔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361950">
              <a:buNone/>
            </a:pPr>
            <a:r>
              <a:rPr lang="en-US" altLang="zh-TW" sz="2400" b="1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400" b="1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院內：</a:t>
            </a:r>
            <a:r>
              <a:rPr lang="zh-TW" altLang="en-US" sz="2400" b="1" u="sng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簽呈</a:t>
            </a:r>
            <a:r>
              <a:rPr lang="en-US" altLang="zh-TW" sz="2400" b="1" u="sng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u="sng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第二十三章</a:t>
            </a:r>
            <a:r>
              <a:rPr lang="en-US" altLang="zh-TW" sz="2400" b="1" u="sng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b="1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2400" b="1" u="sng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稅檔</a:t>
            </a:r>
            <a:r>
              <a:rPr lang="zh-TW" altLang="en-US" sz="2400" b="1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2400" b="1" u="sng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個人班表</a:t>
            </a:r>
            <a:r>
              <a:rPr lang="en-US" altLang="zh-TW" sz="2400" b="1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缺一不可</a:t>
            </a:r>
            <a:r>
              <a:rPr lang="en-US" altLang="zh-TW" sz="2400" b="1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b="1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；</a:t>
            </a:r>
            <a:endParaRPr lang="en-US" altLang="zh-TW" sz="2400" b="1" dirty="0" smtClean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361950">
              <a:buNone/>
            </a:pPr>
            <a:r>
              <a:rPr lang="en-US" altLang="zh-TW" sz="2400" b="1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2400" b="1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院外：</a:t>
            </a:r>
            <a:r>
              <a:rPr lang="zh-TW" altLang="en-US" sz="2400" b="1" u="sng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稅檔</a:t>
            </a:r>
            <a:r>
              <a:rPr lang="zh-TW" altLang="en-US" sz="2400" b="1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400" b="1" dirty="0" smtClean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224808" y="4660712"/>
            <a:ext cx="8216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註：專業協助費領據及個人稅檔，請參閱研究部網頁相關表單之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12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13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號表單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83640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憑證上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請註記：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19050">
              <a:buFont typeface="Wingdings" panose="05000000000000000000" pitchFamily="2" charset="2"/>
              <a:buChar char="Ø"/>
            </a:pPr>
            <a:r>
              <a:rPr lang="zh-TW" altLang="en-US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影印</a:t>
            </a:r>
            <a:r>
              <a:rPr lang="zh-TW" altLang="en-US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總</a:t>
            </a:r>
            <a:r>
              <a:rPr lang="zh-TW" altLang="en-US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數量</a:t>
            </a:r>
            <a:endParaRPr lang="en-US" altLang="zh-TW" u="sng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19050">
              <a:buFont typeface="Wingdings" panose="05000000000000000000" pitchFamily="2" charset="2"/>
              <a:buChar char="Ø"/>
            </a:pPr>
            <a:r>
              <a:rPr lang="zh-TW" altLang="en-US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</a:t>
            </a:r>
            <a:r>
              <a:rPr lang="zh-TW" altLang="en-US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份數或張數之</a:t>
            </a:r>
            <a:r>
              <a:rPr lang="zh-TW" altLang="en-US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單價</a:t>
            </a:r>
            <a:endParaRPr lang="en-US" altLang="zh-TW" u="sng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19050">
              <a:buFont typeface="Wingdings" panose="05000000000000000000" pitchFamily="2" charset="2"/>
              <a:buChar char="Ø"/>
            </a:pPr>
            <a:r>
              <a:rPr lang="zh-TW" altLang="en-US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總</a:t>
            </a:r>
            <a:r>
              <a:rPr lang="zh-TW" altLang="en-US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金額</a:t>
            </a:r>
            <a:endParaRPr lang="en-US" altLang="zh-TW" u="sng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影印樣張電子檔</a:t>
            </a:r>
            <a:r>
              <a:rPr lang="zh-TW" altLang="en-US" kern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</a:t>
            </a:r>
            <a:r>
              <a:rPr lang="zh-TW" altLang="en-US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上傳至核銷系統附檔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361950">
              <a:buNone/>
            </a:pPr>
            <a:endParaRPr lang="zh-TW" altLang="en-US" u="sng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>
            <a:normAutofit/>
          </a:bodyPr>
          <a:lstStyle/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zh-TW" altLang="en-US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影印費核銷說明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096867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dirty="0" smtClean="0">
                <a:latin typeface="Georgia" panose="02040502050405020303" pitchFamily="18" charset="0"/>
                <a:ea typeface="微軟正黑體" panose="020B0604030504040204" pitchFamily="34" charset="-120"/>
              </a:rPr>
              <a:t>1.</a:t>
            </a:r>
            <a:r>
              <a:rPr lang="zh-TW" altLang="en-US" dirty="0" smtClean="0">
                <a:latin typeface="Georgia" panose="02040502050405020303" pitchFamily="18" charset="0"/>
                <a:ea typeface="微軟正黑體" panose="020B0604030504040204" pitchFamily="34" charset="-120"/>
              </a:rPr>
              <a:t>核銷時請於備註欄</a:t>
            </a:r>
            <a:r>
              <a:rPr lang="zh-TW" altLang="en-US" b="1" u="sng" dirty="0" smtClean="0">
                <a:solidFill>
                  <a:srgbClr val="FF0000"/>
                </a:solidFill>
                <a:latin typeface="Georgia" panose="02040502050405020303" pitchFamily="18" charset="0"/>
                <a:ea typeface="微軟正黑體" panose="020B0604030504040204" pitchFamily="34" charset="-120"/>
              </a:rPr>
              <a:t>加註</a:t>
            </a:r>
            <a:r>
              <a:rPr lang="en-US" altLang="zh-TW" b="1" u="sng" dirty="0" smtClean="0">
                <a:solidFill>
                  <a:srgbClr val="FF0000"/>
                </a:solidFill>
                <a:latin typeface="Georgia" panose="02040502050405020303" pitchFamily="18" charset="0"/>
                <a:ea typeface="微軟正黑體" panose="020B0604030504040204" pitchFamily="34" charset="-120"/>
              </a:rPr>
              <a:t>INVOICE</a:t>
            </a:r>
            <a:r>
              <a:rPr lang="zh-TW" altLang="en-US" b="1" u="sng" dirty="0" smtClean="0">
                <a:solidFill>
                  <a:srgbClr val="FF0000"/>
                </a:solidFill>
                <a:latin typeface="Georgia" panose="02040502050405020303" pitchFamily="18" charset="0"/>
                <a:ea typeface="微軟正黑體" panose="020B0604030504040204" pitchFamily="34" charset="-120"/>
              </a:rPr>
              <a:t>號碼</a:t>
            </a:r>
            <a:endParaRPr lang="en-US" altLang="zh-TW" b="1" u="sng" dirty="0" smtClean="0">
              <a:solidFill>
                <a:srgbClr val="FF0000"/>
              </a:solidFill>
              <a:latin typeface="Georgia" panose="02040502050405020303" pitchFamily="18" charset="0"/>
              <a:ea typeface="微軟正黑體" panose="020B0604030504040204" pitchFamily="34" charset="-120"/>
            </a:endParaRPr>
          </a:p>
          <a:p>
            <a:pPr marL="0" indent="361950">
              <a:buNone/>
            </a:pPr>
            <a:r>
              <a:rPr lang="en-US" altLang="zh-TW" sz="2800" kern="0" dirty="0">
                <a:latin typeface="Georgia" panose="02040502050405020303" pitchFamily="18" charset="0"/>
                <a:ea typeface="微軟正黑體" panose="020B0604030504040204" pitchFamily="34" charset="-120"/>
              </a:rPr>
              <a:t>(</a:t>
            </a:r>
            <a:r>
              <a:rPr lang="zh-TW" altLang="en-US" sz="2800" kern="0" dirty="0">
                <a:latin typeface="Georgia" panose="02040502050405020303" pitchFamily="18" charset="0"/>
                <a:ea typeface="微軟正黑體" panose="020B0604030504040204" pitchFamily="34" charset="-120"/>
              </a:rPr>
              <a:t>論文核銷作業規範請參閱網頁操作簡報第十七章</a:t>
            </a:r>
            <a:r>
              <a:rPr lang="en-US" altLang="zh-TW" sz="2800" kern="0" dirty="0">
                <a:latin typeface="Georgia" panose="02040502050405020303" pitchFamily="18" charset="0"/>
                <a:ea typeface="微軟正黑體" panose="020B0604030504040204" pitchFamily="34" charset="-120"/>
              </a:rPr>
              <a:t>)</a:t>
            </a:r>
            <a:endParaRPr lang="zh-TW" altLang="en-US" sz="2800" dirty="0">
              <a:latin typeface="Georgia" panose="02040502050405020303" pitchFamily="18" charset="0"/>
              <a:ea typeface="微軟正黑體" panose="020B0604030504040204" pitchFamily="34" charset="-120"/>
            </a:endParaRPr>
          </a:p>
          <a:p>
            <a:pPr marL="361950" indent="-361950">
              <a:buNone/>
            </a:pPr>
            <a:r>
              <a:rPr lang="en-US" altLang="zh-TW" dirty="0" smtClean="0">
                <a:latin typeface="Georgia" panose="02040502050405020303" pitchFamily="18" charset="0"/>
                <a:ea typeface="微軟正黑體" panose="020B0604030504040204" pitchFamily="34" charset="-120"/>
              </a:rPr>
              <a:t>2.</a:t>
            </a:r>
            <a:r>
              <a:rPr lang="zh-TW" altLang="en-US" dirty="0" smtClean="0">
                <a:solidFill>
                  <a:srgbClr val="0000CC"/>
                </a:solidFill>
                <a:latin typeface="Georgia" panose="02040502050405020303" pitchFamily="18" charset="0"/>
                <a:ea typeface="微軟正黑體" panose="020B0604030504040204" pitchFamily="34" charset="-120"/>
              </a:rPr>
              <a:t>核銷之論文須與該計畫相關</a:t>
            </a:r>
            <a:r>
              <a:rPr lang="zh-TW" altLang="en-US" dirty="0" smtClean="0">
                <a:latin typeface="Georgia" panose="02040502050405020303" pitchFamily="18" charset="0"/>
                <a:ea typeface="微軟正黑體" panose="020B0604030504040204" pitchFamily="34" charset="-120"/>
              </a:rPr>
              <a:t>，</a:t>
            </a:r>
            <a:r>
              <a:rPr lang="zh-TW" altLang="en-US" b="1" u="sng" dirty="0" smtClean="0">
                <a:solidFill>
                  <a:srgbClr val="FF0000"/>
                </a:solidFill>
                <a:latin typeface="Georgia" panose="02040502050405020303" pitchFamily="18" charset="0"/>
                <a:ea typeface="微軟正黑體" panose="020B0604030504040204" pitchFamily="34" charset="-120"/>
              </a:rPr>
              <a:t>論文</a:t>
            </a:r>
            <a:r>
              <a:rPr lang="zh-TW" altLang="en-US" b="1" u="sng" kern="0" dirty="0" smtClean="0">
                <a:solidFill>
                  <a:srgbClr val="FF0000"/>
                </a:solidFill>
                <a:latin typeface="Georgia" panose="02040502050405020303" pitchFamily="18" charset="0"/>
                <a:ea typeface="微軟正黑體" panose="020B0604030504040204" pitchFamily="34" charset="-120"/>
              </a:rPr>
              <a:t>電子檔</a:t>
            </a:r>
            <a:r>
              <a:rPr lang="zh-TW" altLang="en-US" kern="0" dirty="0" smtClean="0">
                <a:latin typeface="Georgia" panose="02040502050405020303" pitchFamily="18" charset="0"/>
                <a:ea typeface="微軟正黑體" panose="020B0604030504040204" pitchFamily="34" charset="-120"/>
              </a:rPr>
              <a:t>請上</a:t>
            </a:r>
            <a:r>
              <a:rPr lang="zh-TW" altLang="en-US" kern="0" dirty="0">
                <a:latin typeface="Georgia" panose="02040502050405020303" pitchFamily="18" charset="0"/>
                <a:ea typeface="微軟正黑體" panose="020B0604030504040204" pitchFamily="34" charset="-120"/>
              </a:rPr>
              <a:t>傳至核銷系統附</a:t>
            </a:r>
            <a:r>
              <a:rPr lang="zh-TW" altLang="en-US" kern="0" dirty="0" smtClean="0">
                <a:latin typeface="Georgia" panose="02040502050405020303" pitchFamily="18" charset="0"/>
                <a:ea typeface="微軟正黑體" panose="020B0604030504040204" pitchFamily="34" charset="-120"/>
              </a:rPr>
              <a:t>檔中</a:t>
            </a:r>
            <a:endParaRPr lang="en-US" altLang="zh-TW" kern="0" dirty="0" smtClean="0">
              <a:latin typeface="Georgia" panose="02040502050405020303" pitchFamily="18" charset="0"/>
              <a:ea typeface="微軟正黑體" panose="020B0604030504040204" pitchFamily="34" charset="-120"/>
            </a:endParaRPr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434908" y="19460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zh-TW" altLang="en-US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論文</a:t>
            </a:r>
            <a:r>
              <a:rPr lang="en-US" altLang="zh-TW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INVOICE</a:t>
            </a:r>
            <a:r>
              <a:rPr lang="zh-TW" altLang="en-US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核銷說明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73163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435466"/>
          </a:xfrm>
        </p:spPr>
        <p:txBody>
          <a:bodyPr>
            <a:normAutofit/>
          </a:bodyPr>
          <a:lstStyle/>
          <a:p>
            <a:pPr algn="l"/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格式範例：</a:t>
            </a: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588" y="772749"/>
            <a:ext cx="8449927" cy="4180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405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078" y="341025"/>
            <a:ext cx="8217304" cy="3974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40" y="4369999"/>
            <a:ext cx="3814193" cy="6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174248" y="48862"/>
            <a:ext cx="8229600" cy="435466"/>
          </a:xfrm>
        </p:spPr>
        <p:txBody>
          <a:bodyPr>
            <a:normAutofit/>
          </a:bodyPr>
          <a:lstStyle/>
          <a:p>
            <a:pPr algn="l"/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核銷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範例：</a:t>
            </a: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89436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34908" y="1125088"/>
            <a:ext cx="8229600" cy="3394472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已核定之</a:t>
            </a:r>
            <a:r>
              <a:rPr lang="en-US" altLang="zh-TW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USB</a:t>
            </a:r>
            <a:r>
              <a:rPr lang="zh-TW" altLang="en-US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、隨身硬碟等，無論金額，一律上聯採採購。</a:t>
            </a:r>
            <a:endParaRPr lang="en-US" altLang="zh-TW" dirty="0" smtClean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r>
              <a:rPr lang="zh-TW" altLang="en-US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舉凡由聯採採購之品項，須系統</a:t>
            </a:r>
            <a:r>
              <a:rPr lang="zh-TW" altLang="en-US" u="sng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完成</a:t>
            </a:r>
            <a:r>
              <a:rPr lang="zh-TW" altLang="en-US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驗收</a:t>
            </a:r>
            <a:r>
              <a:rPr lang="en-US" altLang="zh-TW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系統為</a:t>
            </a:r>
            <a:r>
              <a:rPr lang="en-US" altLang="zh-TW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【</a:t>
            </a:r>
            <a:r>
              <a:rPr lang="zh-TW" altLang="en-US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財務待付款</a:t>
            </a:r>
            <a:r>
              <a:rPr lang="en-US" altLang="zh-TW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】)</a:t>
            </a:r>
            <a:r>
              <a:rPr lang="zh-TW" altLang="en-US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後方</a:t>
            </a:r>
            <a:r>
              <a:rPr lang="zh-TW" altLang="en-US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可</a:t>
            </a:r>
            <a:r>
              <a:rPr lang="zh-TW" altLang="en-US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核銷。</a:t>
            </a:r>
            <a:endParaRPr lang="en-US" altLang="zh-TW" dirty="0" smtClean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r>
              <a:rPr lang="zh-TW" altLang="en-US" b="1" u="sng" dirty="0" smtClean="0">
                <a:solidFill>
                  <a:srgbClr val="0000C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院內</a:t>
            </a:r>
            <a:r>
              <a:rPr lang="en-US" altLang="zh-TW" b="1" u="sng" dirty="0" smtClean="0">
                <a:solidFill>
                  <a:srgbClr val="0000C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/</a:t>
            </a:r>
            <a:r>
              <a:rPr lang="zh-TW" altLang="en-US" b="1" u="sng" dirty="0" smtClean="0">
                <a:solidFill>
                  <a:srgbClr val="0000C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法人計畫</a:t>
            </a:r>
            <a:r>
              <a:rPr lang="zh-TW" altLang="en-US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經</a:t>
            </a:r>
            <a:r>
              <a:rPr lang="zh-TW" altLang="en-US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聯採採購之發票憑證，核銷時請將小</a:t>
            </a:r>
            <a:r>
              <a:rPr lang="zh-TW" altLang="en-US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便條浮貼</a:t>
            </a:r>
            <a:r>
              <a:rPr lang="zh-TW" altLang="en-US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於發票右上</a:t>
            </a:r>
            <a:r>
              <a:rPr lang="zh-TW" altLang="en-US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角即可。</a:t>
            </a:r>
            <a:endParaRPr lang="en-US" altLang="zh-TW" dirty="0" smtClean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TW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TW" dirty="0" smtClean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endParaRPr lang="zh-TW" altLang="en-US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434908" y="19460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zh-TW" altLang="en-US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聯採採購注意事項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37637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434908" y="19460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zh-TW" altLang="en-US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實驗動物費預估表</a:t>
            </a:r>
            <a:endParaRPr lang="zh-TW" altLang="en-US" sz="3200" dirty="0"/>
          </a:p>
        </p:txBody>
      </p:sp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1656114842"/>
              </p:ext>
            </p:extLst>
          </p:nvPr>
        </p:nvGraphicFramePr>
        <p:xfrm>
          <a:off x="231145" y="1178855"/>
          <a:ext cx="8684255" cy="33084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圓角矩形圖說文字 7"/>
          <p:cNvSpPr/>
          <p:nvPr/>
        </p:nvSpPr>
        <p:spPr>
          <a:xfrm>
            <a:off x="7425267" y="1272582"/>
            <a:ext cx="1540933" cy="1298702"/>
          </a:xfrm>
          <a:prstGeom prst="wedgeRoundRectCallout">
            <a:avLst>
              <a:gd name="adj1" fmla="val -67536"/>
              <a:gd name="adj2" fmla="val 19472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日內未接到回覆，請務必來電</a:t>
            </a: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r>
              <a:rPr lang="zh-TW" altLang="en-US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來信確認</a:t>
            </a:r>
            <a:endParaRPr lang="zh-TW" altLang="en-US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1841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 txBox="1">
            <a:spLocks noChangeArrowheads="1"/>
          </p:cNvSpPr>
          <p:nvPr/>
        </p:nvSpPr>
        <p:spPr>
          <a:xfrm>
            <a:off x="323528" y="0"/>
            <a:ext cx="8229600" cy="857250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b="1" dirty="0" smtClean="0">
                <a:solidFill>
                  <a:srgbClr val="0000FF"/>
                </a:solidFill>
                <a:latin typeface="Georgia" panose="02040502050405020303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您一定要</a:t>
            </a:r>
            <a:r>
              <a:rPr lang="zh-TW" altLang="en-US" b="1" u="sng" dirty="0" smtClean="0">
                <a:solidFill>
                  <a:srgbClr val="FF0000"/>
                </a:solidFill>
                <a:latin typeface="Georgia" panose="02040502050405020303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先知道</a:t>
            </a:r>
            <a:r>
              <a:rPr lang="zh-TW" altLang="en-US" b="1" dirty="0" smtClean="0">
                <a:solidFill>
                  <a:srgbClr val="0000FF"/>
                </a:solidFill>
                <a:latin typeface="Georgia" panose="02040502050405020303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的事</a:t>
            </a:r>
            <a:r>
              <a:rPr lang="en-US" altLang="zh-TW" b="1" dirty="0" smtClean="0">
                <a:solidFill>
                  <a:srgbClr val="0000FF"/>
                </a:solidFill>
                <a:latin typeface="Georgia" panose="02040502050405020303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(1/2)</a:t>
            </a:r>
          </a:p>
        </p:txBody>
      </p:sp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57986382"/>
              </p:ext>
            </p:extLst>
          </p:nvPr>
        </p:nvGraphicFramePr>
        <p:xfrm>
          <a:off x="323529" y="857251"/>
          <a:ext cx="8480503" cy="4022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9307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34908" y="1125088"/>
            <a:ext cx="8229600" cy="3394472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實驗紀錄簿尚未領取者，請於上班時間至協力</a:t>
            </a:r>
            <a:r>
              <a:rPr lang="en-US" altLang="zh-TW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6</a:t>
            </a:r>
            <a:r>
              <a:rPr lang="zh-TW" altLang="en-US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樓</a:t>
            </a:r>
            <a:r>
              <a:rPr lang="en-US" altLang="zh-TW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630</a:t>
            </a:r>
            <a:r>
              <a:rPr lang="zh-TW" altLang="en-US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室領回。</a:t>
            </a:r>
            <a:endParaRPr lang="en-US" altLang="zh-TW" dirty="0" smtClean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TW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TW" dirty="0" smtClean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endParaRPr lang="zh-TW" altLang="en-US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434908" y="19460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zh-TW" altLang="en-US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其他提醒事項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44689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7026" y="75932"/>
            <a:ext cx="8229600" cy="730892"/>
          </a:xfrm>
        </p:spPr>
        <p:txBody>
          <a:bodyPr>
            <a:normAutofit fontScale="90000"/>
          </a:bodyPr>
          <a:lstStyle/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zh-TW" altLang="en-US" b="1" dirty="0">
                <a:solidFill>
                  <a:srgbClr val="000066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操作簡報及</a:t>
            </a:r>
            <a:r>
              <a:rPr lang="zh-TW" altLang="en-US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表單常駐研究部網頁</a:t>
            </a:r>
            <a:endParaRPr lang="zh-TW" altLang="en-US" b="1" dirty="0">
              <a:solidFill>
                <a:srgbClr val="000066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zh-TW" altLang="en-US"/>
          </a:p>
          <a:p>
            <a:pPr lvl="1"/>
            <a:endParaRPr lang="zh-TW" altLang="en-US"/>
          </a:p>
          <a:p>
            <a:pPr lvl="0"/>
            <a:endParaRPr lang="zh-TW" altLang="en-US"/>
          </a:p>
          <a:p>
            <a:pPr lvl="1"/>
            <a:endParaRPr lang="zh-TW" altLang="en-US"/>
          </a:p>
          <a:p>
            <a:pPr lvl="0"/>
            <a:endParaRPr lang="zh-TW" altLang="en-US"/>
          </a:p>
          <a:p>
            <a:pPr lvl="1"/>
            <a:endParaRPr lang="zh-TW" altLang="en-US"/>
          </a:p>
          <a:p>
            <a:pPr lvl="0"/>
            <a:endParaRPr lang="zh-TW" altLang="en-US"/>
          </a:p>
          <a:p>
            <a:pPr lvl="1"/>
            <a:endParaRPr lang="zh-TW" altLang="en-US"/>
          </a:p>
        </p:txBody>
      </p:sp>
      <p:graphicFrame>
        <p:nvGraphicFramePr>
          <p:cNvPr id="10" name="資料庫圖表 9"/>
          <p:cNvGraphicFramePr/>
          <p:nvPr>
            <p:extLst>
              <p:ext uri="{D42A27DB-BD31-4B8C-83A1-F6EECF244321}">
                <p14:modId xmlns:p14="http://schemas.microsoft.com/office/powerpoint/2010/main" val="3584884470"/>
              </p:ext>
            </p:extLst>
          </p:nvPr>
        </p:nvGraphicFramePr>
        <p:xfrm>
          <a:off x="395536" y="992138"/>
          <a:ext cx="8352928" cy="6599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623" y="1873938"/>
            <a:ext cx="8144818" cy="316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868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24236" cy="3386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7384" y="1068270"/>
            <a:ext cx="3620163" cy="4075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8376" y="2164821"/>
            <a:ext cx="4185624" cy="2978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178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8304" y="88900"/>
            <a:ext cx="8229600" cy="671442"/>
          </a:xfrm>
        </p:spPr>
        <p:txBody>
          <a:bodyPr>
            <a:normAutofit fontScale="90000"/>
          </a:bodyPr>
          <a:lstStyle/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zh-TW" altLang="en-US" b="1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計畫相關業務承辦人</a:t>
            </a:r>
            <a:endParaRPr lang="zh-TW" altLang="en-US" b="1" dirty="0">
              <a:solidFill>
                <a:srgbClr val="00006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255790"/>
              </p:ext>
            </p:extLst>
          </p:nvPr>
        </p:nvGraphicFramePr>
        <p:xfrm>
          <a:off x="270930" y="785541"/>
          <a:ext cx="8654705" cy="4148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014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53456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69076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700" b="1" u="none" strike="noStrike" dirty="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單位</a:t>
                      </a:r>
                      <a:endParaRPr lang="zh-TW" altLang="en-US" sz="2700" b="1" i="0" u="none" strike="noStrike" dirty="0">
                        <a:solidFill>
                          <a:schemeClr val="bg1"/>
                        </a:solidFill>
                        <a:effectLst/>
                        <a:latin typeface="Georgia" panose="02040502050405020303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350" marR="6350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700" b="1" u="none" strike="noStrike" dirty="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承辦人</a:t>
                      </a:r>
                      <a:r>
                        <a:rPr lang="en-US" altLang="zh-TW" sz="2700" b="1" u="none" strike="noStrike" dirty="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TW" altLang="en-US" sz="2700" b="1" u="none" strike="noStrike" dirty="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分機</a:t>
                      </a:r>
                      <a:endParaRPr lang="zh-TW" altLang="en-US" sz="2700" b="1" i="0" u="none" strike="noStrike" dirty="0">
                        <a:solidFill>
                          <a:schemeClr val="bg1"/>
                        </a:solidFill>
                        <a:effectLst/>
                        <a:latin typeface="Georgia" panose="02040502050405020303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350" marR="6350" marT="4763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371222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財務室</a:t>
                      </a:r>
                      <a:endParaRPr lang="zh-TW" altLang="en-US" sz="2700" b="0" i="0" u="none" strike="noStrike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350" marR="6350" marT="4763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kumimoji="1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Georgia" panose="02040502050405020303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院內及法人計畫</a:t>
                      </a: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(TCRD</a:t>
                      </a: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TCMF-</a:t>
                      </a: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**、</a:t>
                      </a: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TCMMP</a:t>
                      </a: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IMAR)</a:t>
                      </a:r>
                    </a:p>
                    <a:p>
                      <a:pPr marL="0" marR="0" lvl="0" indent="2667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陳惠珍</a:t>
                      </a: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/13206</a:t>
                      </a: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、郭宇航</a:t>
                      </a: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/13212</a:t>
                      </a: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(JCT</a:t>
                      </a: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專案</a:t>
                      </a: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  <a:endParaRPr kumimoji="1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algn="l" fontAlgn="ctr"/>
                      <a:endParaRPr lang="en-US" altLang="zh-TW" sz="1000" b="0" i="0" u="none" strike="noStrike" dirty="0" smtClean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algn="l" fontAlgn="ctr"/>
                      <a:r>
                        <a:rPr lang="en-US" altLang="zh-TW" sz="2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kumimoji="1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Georgia" panose="02040502050405020303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國科會及國衛院計畫</a:t>
                      </a: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(MOST/NSTC</a:t>
                      </a: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及</a:t>
                      </a: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NHRI)</a:t>
                      </a:r>
                    </a:p>
                    <a:p>
                      <a:pPr marL="0" marR="0" lvl="0" indent="2667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張雪鶯</a:t>
                      </a: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/13129</a:t>
                      </a: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、蕭妤沄</a:t>
                      </a: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/13128</a:t>
                      </a: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、郭宇航</a:t>
                      </a: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/13212</a:t>
                      </a:r>
                    </a:p>
                    <a:p>
                      <a:pPr marL="0" marR="0" lvl="0" indent="2667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陳美雲</a:t>
                      </a: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/13394</a:t>
                      </a: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、陳宜均</a:t>
                      </a: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13494</a:t>
                      </a: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、彭馨儀</a:t>
                      </a: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/13028</a:t>
                      </a:r>
                      <a:endParaRPr lang="en-US" altLang="zh-TW" sz="2400" b="0" i="0" u="none" strike="noStrike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350" marR="6350" marT="4763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27797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700" b="0" u="none" strike="noStrike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人資室</a:t>
                      </a:r>
                      <a:endParaRPr lang="zh-TW" altLang="en-US" sz="2700" b="0" i="0" u="none" strike="noStrike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350" marR="6350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kumimoji="1" lang="zh-TW" altLang="en-US" sz="28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莊佩潔</a:t>
                      </a:r>
                      <a:r>
                        <a:rPr kumimoji="1" lang="zh-TW" altLang="en-US" sz="2800" dirty="0" smtClean="0">
                          <a:solidFill>
                            <a:srgbClr val="000000"/>
                          </a:solidFill>
                          <a:latin typeface="Georgia" panose="02040502050405020303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或魏婉茹</a:t>
                      </a:r>
                      <a:r>
                        <a:rPr lang="en-US" altLang="zh-TW" sz="27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altLang="zh-TW" sz="2700" b="0" u="none" strike="noStrike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13600</a:t>
                      </a:r>
                      <a:endParaRPr lang="en-US" altLang="zh-TW" sz="2700" b="0" i="0" u="none" strike="noStrike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350" marR="6350" marT="4763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80030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700" b="0" u="none" strike="noStrike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研究部</a:t>
                      </a:r>
                      <a:endParaRPr lang="zh-TW" altLang="en-US" sz="2700" b="0" i="0" u="none" strike="noStrike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350" marR="6350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董玟慧</a:t>
                      </a:r>
                      <a:r>
                        <a:rPr lang="en-US" altLang="zh-TW" sz="2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/15639(</a:t>
                      </a:r>
                      <a:r>
                        <a:rPr lang="zh-TW" altLang="en-US" sz="2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核銷</a:t>
                      </a:r>
                      <a:r>
                        <a:rPr lang="en-US" altLang="zh-TW" sz="2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zh-TW" altLang="en-US" sz="2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zh-TW" altLang="en-US" sz="27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林玉琴</a:t>
                      </a:r>
                      <a:r>
                        <a:rPr lang="en-US" altLang="zh-TW" sz="27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/13110(</a:t>
                      </a:r>
                      <a:r>
                        <a:rPr lang="zh-TW" altLang="en-US" sz="27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系統</a:t>
                      </a:r>
                      <a:r>
                        <a:rPr lang="en-US" altLang="zh-TW" sz="27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en-US" altLang="zh-TW" sz="2700" b="0" i="0" u="none" strike="noStrike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350" marR="6350" marT="4763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196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36728" y="934019"/>
            <a:ext cx="8229600" cy="392458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altLang="zh-TW" dirty="0" smtClean="0">
                <a:latin typeface="Georgia" panose="02040502050405020303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1.</a:t>
            </a:r>
            <a:r>
              <a:rPr lang="zh-TW" altLang="en-US" dirty="0">
                <a:latin typeface="Georgia" panose="02040502050405020303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預約一對一</a:t>
            </a:r>
            <a:r>
              <a:rPr lang="zh-TW" altLang="en-US" dirty="0" smtClean="0">
                <a:latin typeface="Georgia" panose="02040502050405020303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教學，請</a:t>
            </a:r>
            <a:r>
              <a:rPr lang="zh-TW" altLang="en-US" dirty="0">
                <a:latin typeface="Georgia" panose="02040502050405020303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電聯研究部分機</a:t>
            </a:r>
            <a:r>
              <a:rPr lang="en-US" altLang="zh-TW" dirty="0">
                <a:latin typeface="Georgia" panose="02040502050405020303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15639</a:t>
            </a:r>
            <a:endParaRPr lang="en-US" altLang="zh-TW" dirty="0" smtClean="0">
              <a:latin typeface="Georgia" panose="02040502050405020303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indent="19050">
              <a:lnSpc>
                <a:spcPct val="90000"/>
              </a:lnSpc>
              <a:buNone/>
            </a:pPr>
            <a:r>
              <a:rPr lang="zh-TW" altLang="en-US" dirty="0" smtClean="0">
                <a:latin typeface="Georgia" panose="02040502050405020303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包含：</a:t>
            </a:r>
            <a:r>
              <a:rPr lang="en-US" altLang="zh-TW" dirty="0" smtClean="0">
                <a:latin typeface="Georgia" panose="02040502050405020303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(1)</a:t>
            </a:r>
            <a:r>
              <a:rPr lang="en-US" altLang="zh-TW" sz="3200" dirty="0" smtClean="0">
                <a:latin typeface="Georgia" panose="02040502050405020303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Notes</a:t>
            </a:r>
            <a:r>
              <a:rPr lang="zh-TW" altLang="en-US" sz="3200" dirty="0" smtClean="0">
                <a:latin typeface="Georgia" panose="02040502050405020303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系統引導</a:t>
            </a:r>
            <a:endParaRPr lang="en-US" altLang="zh-TW" sz="3200" dirty="0" smtClean="0">
              <a:latin typeface="Georgia" panose="02040502050405020303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indent="1274763">
              <a:lnSpc>
                <a:spcPct val="90000"/>
              </a:lnSpc>
              <a:buNone/>
            </a:pPr>
            <a:r>
              <a:rPr lang="en-US" altLang="zh-TW" dirty="0" smtClean="0">
                <a:latin typeface="Georgia" panose="02040502050405020303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(2)</a:t>
            </a:r>
            <a:r>
              <a:rPr lang="zh-TW" altLang="en-US" sz="3200" dirty="0" smtClean="0">
                <a:latin typeface="Georgia" panose="02040502050405020303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研究部網頁引導</a:t>
            </a:r>
            <a:endParaRPr lang="en-US" altLang="zh-TW" sz="3200" dirty="0" smtClean="0">
              <a:latin typeface="Georgia" panose="02040502050405020303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indent="1274763">
              <a:lnSpc>
                <a:spcPct val="90000"/>
              </a:lnSpc>
              <a:buNone/>
            </a:pPr>
            <a:r>
              <a:rPr lang="en-US" altLang="zh-TW" sz="3200" dirty="0" smtClean="0">
                <a:latin typeface="Georgia" panose="02040502050405020303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(3)</a:t>
            </a:r>
            <a:r>
              <a:rPr lang="zh-TW" altLang="en-US" sz="3200" dirty="0" smtClean="0">
                <a:latin typeface="Georgia" panose="02040502050405020303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研究</a:t>
            </a:r>
            <a:r>
              <a:rPr lang="zh-TW" altLang="en-US" sz="3200" dirty="0">
                <a:latin typeface="Georgia" panose="02040502050405020303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計畫經費核銷</a:t>
            </a:r>
            <a:r>
              <a:rPr lang="zh-TW" altLang="en-US" sz="3200" dirty="0" smtClean="0">
                <a:latin typeface="Georgia" panose="02040502050405020303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系統</a:t>
            </a:r>
            <a:endParaRPr lang="en-US" altLang="zh-TW" sz="3200" dirty="0" smtClean="0">
              <a:latin typeface="Georgia" panose="02040502050405020303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457200" lvl="1" indent="-457200">
              <a:lnSpc>
                <a:spcPct val="90000"/>
              </a:lnSpc>
              <a:buClr>
                <a:srgbClr val="4D4D4D"/>
              </a:buClr>
              <a:buNone/>
            </a:pPr>
            <a:endParaRPr lang="en-US" altLang="zh-TW" sz="3200" dirty="0" smtClean="0">
              <a:latin typeface="Georgia" panose="02040502050405020303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361950" lvl="1" indent="-361950">
              <a:lnSpc>
                <a:spcPct val="90000"/>
              </a:lnSpc>
              <a:buClr>
                <a:srgbClr val="4D4D4D"/>
              </a:buClr>
              <a:buNone/>
            </a:pPr>
            <a:r>
              <a:rPr lang="en-US" altLang="zh-TW" sz="3200" dirty="0" smtClean="0">
                <a:latin typeface="Georgia" panose="02040502050405020303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2.</a:t>
            </a:r>
            <a:r>
              <a:rPr lang="zh-TW" altLang="en-US" sz="3200" b="1" dirty="0" smtClean="0">
                <a:solidFill>
                  <a:srgbClr val="0000CC"/>
                </a:solidFill>
                <a:latin typeface="Georgia" panose="02040502050405020303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未聘有研究助理之</a:t>
            </a:r>
            <a:r>
              <a:rPr lang="zh-TW" altLang="en-US" sz="3200" b="1" dirty="0">
                <a:solidFill>
                  <a:srgbClr val="0000CC"/>
                </a:solidFill>
                <a:latin typeface="Georgia" panose="02040502050405020303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計畫</a:t>
            </a:r>
            <a:r>
              <a:rPr lang="zh-TW" altLang="en-US" sz="3200" b="1" dirty="0" smtClean="0">
                <a:solidFill>
                  <a:srgbClr val="0000CC"/>
                </a:solidFill>
                <a:latin typeface="Georgia" panose="02040502050405020303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主持人</a:t>
            </a:r>
            <a:r>
              <a:rPr lang="zh-TW" altLang="en-US" sz="3200" dirty="0" smtClean="0">
                <a:latin typeface="Georgia" panose="02040502050405020303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，須協助</a:t>
            </a:r>
            <a:r>
              <a:rPr lang="zh-TW" altLang="en-US" sz="3200" dirty="0">
                <a:latin typeface="Georgia" panose="02040502050405020303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研究行政</a:t>
            </a:r>
            <a:r>
              <a:rPr lang="zh-TW" altLang="en-US" sz="3200" dirty="0" smtClean="0">
                <a:latin typeface="Georgia" panose="02040502050405020303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作業者，請</a:t>
            </a:r>
            <a:r>
              <a:rPr lang="zh-TW" altLang="en-US" sz="3200" dirty="0">
                <a:latin typeface="Georgia" panose="02040502050405020303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電聯研究部分機</a:t>
            </a:r>
            <a:r>
              <a:rPr lang="en-US" altLang="zh-TW" sz="3200" dirty="0" smtClean="0">
                <a:latin typeface="Georgia" panose="02040502050405020303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13110</a:t>
            </a:r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167026" y="75932"/>
            <a:ext cx="8229600" cy="730892"/>
          </a:xfrm>
        </p:spPr>
        <p:txBody>
          <a:bodyPr>
            <a:normAutofit fontScale="90000"/>
          </a:bodyPr>
          <a:lstStyle/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zh-TW" altLang="en-US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研究部行政服務項目</a:t>
            </a:r>
            <a:endParaRPr lang="zh-TW" altLang="en-US" b="1" dirty="0">
              <a:solidFill>
                <a:srgbClr val="000066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909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altLang="zh-TW" sz="4800" b="1" dirty="0" smtClean="0">
                <a:solidFill>
                  <a:srgbClr val="000066"/>
                </a:solidFill>
                <a:latin typeface="Georgia" panose="02040502050405020303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Q&amp;A</a:t>
            </a:r>
            <a:endParaRPr lang="en-US" altLang="zh-TW" sz="4800" dirty="0">
              <a:latin typeface="Georgia" panose="02040502050405020303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468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4165524013"/>
              </p:ext>
            </p:extLst>
          </p:nvPr>
        </p:nvGraphicFramePr>
        <p:xfrm>
          <a:off x="323528" y="519522"/>
          <a:ext cx="8640960" cy="324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323528" y="4245936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8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eiryo UI" pitchFamily="34" charset="-128"/>
              </a:rPr>
              <a:t>樣張如下：</a:t>
            </a:r>
            <a:endParaRPr kumimoji="1" lang="zh-TW" altLang="en-US" sz="2800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eiryo UI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6753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7908" y="135640"/>
            <a:ext cx="8229600" cy="585329"/>
          </a:xfrm>
        </p:spPr>
        <p:txBody>
          <a:bodyPr/>
          <a:lstStyle/>
          <a:p>
            <a:r>
              <a:rPr lang="zh-TW" altLang="en-US" sz="3200" dirty="0" smtClean="0">
                <a:latin typeface="Georgia" panose="02040502050405020303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院內計畫核定清單暨經費編列明細表</a:t>
            </a:r>
            <a:endParaRPr lang="zh-TW" altLang="en-US" sz="3200" dirty="0">
              <a:latin typeface="Georgia" panose="02040502050405020303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121" y="633071"/>
            <a:ext cx="5031948" cy="440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224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2400" y="125840"/>
            <a:ext cx="8229600" cy="551168"/>
          </a:xfrm>
        </p:spPr>
        <p:txBody>
          <a:bodyPr/>
          <a:lstStyle/>
          <a:p>
            <a:pPr algn="l"/>
            <a:r>
              <a:rPr lang="zh-TW" altLang="en-US" sz="3600" dirty="0" smtClean="0">
                <a:latin typeface="Georgia" panose="02040502050405020303" pitchFamily="18" charset="0"/>
                <a:ea typeface="微軟正黑體" panose="020B0604030504040204" pitchFamily="34" charset="-120"/>
              </a:rPr>
              <a:t>範例</a:t>
            </a:r>
            <a:r>
              <a:rPr lang="en-US" altLang="zh-TW" sz="3600" dirty="0" smtClean="0">
                <a:latin typeface="Georgia" panose="02040502050405020303" pitchFamily="18" charset="0"/>
                <a:ea typeface="微軟正黑體" panose="020B0604030504040204" pitchFamily="34" charset="-120"/>
              </a:rPr>
              <a:t>2</a:t>
            </a:r>
            <a:r>
              <a:rPr lang="zh-TW" altLang="en-US" sz="3600" dirty="0" smtClean="0">
                <a:latin typeface="Georgia" panose="02040502050405020303" pitchFamily="18" charset="0"/>
                <a:ea typeface="微軟正黑體" panose="020B0604030504040204" pitchFamily="34" charset="-120"/>
              </a:rPr>
              <a:t>：國科會</a:t>
            </a:r>
            <a:r>
              <a:rPr lang="en-US" altLang="zh-TW" sz="3600" dirty="0" smtClean="0">
                <a:latin typeface="Georgia" panose="02040502050405020303" pitchFamily="18" charset="0"/>
                <a:ea typeface="微軟正黑體" panose="020B0604030504040204" pitchFamily="34" charset="-120"/>
              </a:rPr>
              <a:t>(</a:t>
            </a:r>
            <a:r>
              <a:rPr lang="zh-TW" altLang="en-US" sz="3600" dirty="0" smtClean="0">
                <a:latin typeface="Georgia" panose="02040502050405020303" pitchFamily="18" charset="0"/>
                <a:ea typeface="微軟正黑體" panose="020B0604030504040204" pitchFamily="34" charset="-120"/>
              </a:rPr>
              <a:t>原科技部</a:t>
            </a:r>
            <a:r>
              <a:rPr lang="en-US" altLang="zh-TW" sz="3600" dirty="0" smtClean="0">
                <a:latin typeface="Georgia" panose="02040502050405020303" pitchFamily="18" charset="0"/>
                <a:ea typeface="微軟正黑體" panose="020B0604030504040204" pitchFamily="34" charset="-120"/>
              </a:rPr>
              <a:t>)</a:t>
            </a:r>
            <a:r>
              <a:rPr lang="zh-TW" altLang="en-US" sz="3600" dirty="0" smtClean="0">
                <a:latin typeface="Georgia" panose="02040502050405020303" pitchFamily="18" charset="0"/>
                <a:ea typeface="微軟正黑體" panose="020B0604030504040204" pitchFamily="34" charset="-120"/>
              </a:rPr>
              <a:t>核定清單</a:t>
            </a:r>
            <a:endParaRPr lang="zh-TW" altLang="en-US" sz="3600" dirty="0">
              <a:latin typeface="Georgia" panose="02040502050405020303" pitchFamily="18" charset="0"/>
              <a:ea typeface="微軟正黑體" panose="020B0604030504040204" pitchFamily="34" charset="-12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45" y="757593"/>
            <a:ext cx="7487638" cy="4155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183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3302" y="179602"/>
            <a:ext cx="2606722" cy="435860"/>
          </a:xfrm>
        </p:spPr>
        <p:txBody>
          <a:bodyPr/>
          <a:lstStyle/>
          <a:p>
            <a:pPr algn="l"/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國科會經費編列表：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128" y="83242"/>
            <a:ext cx="4902532" cy="4948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609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514" y="4052757"/>
            <a:ext cx="6276975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標題 1"/>
          <p:cNvSpPr txBox="1">
            <a:spLocks/>
          </p:cNvSpPr>
          <p:nvPr/>
        </p:nvSpPr>
        <p:spPr bwMode="auto">
          <a:xfrm>
            <a:off x="449312" y="40314"/>
            <a:ext cx="8229600" cy="803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l"/>
            <a:r>
              <a:rPr lang="zh-TW" altLang="en-US" kern="0" dirty="0" smtClean="0">
                <a:solidFill>
                  <a:srgbClr val="000000"/>
                </a:solidFill>
                <a:latin typeface="Georgia" panose="02040502050405020303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您要</a:t>
            </a:r>
            <a:r>
              <a:rPr lang="zh-TW" altLang="en-US" b="1" u="sng" kern="0" dirty="0" smtClean="0">
                <a:solidFill>
                  <a:srgbClr val="FF0000"/>
                </a:solidFill>
                <a:latin typeface="Georgia" panose="02040502050405020303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先做</a:t>
            </a:r>
            <a:r>
              <a:rPr lang="zh-TW" altLang="en-US" kern="0" dirty="0" smtClean="0">
                <a:solidFill>
                  <a:srgbClr val="000000"/>
                </a:solidFill>
                <a:latin typeface="Georgia" panose="02040502050405020303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的事</a:t>
            </a:r>
            <a:r>
              <a:rPr lang="en-US" altLang="zh-TW" kern="0" dirty="0" smtClean="0">
                <a:solidFill>
                  <a:srgbClr val="000000"/>
                </a:solidFill>
                <a:latin typeface="Georgia" panose="02040502050405020303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~</a:t>
            </a:r>
            <a:r>
              <a:rPr lang="zh-TW" altLang="en-US" b="1" kern="0" dirty="0" smtClean="0">
                <a:solidFill>
                  <a:srgbClr val="0000CC"/>
                </a:solidFill>
                <a:latin typeface="Georgia" panose="02040502050405020303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申請權限</a:t>
            </a:r>
            <a:r>
              <a:rPr lang="en-US" altLang="zh-TW" sz="2800" kern="0" dirty="0" smtClean="0">
                <a:solidFill>
                  <a:srgbClr val="000000"/>
                </a:solidFill>
                <a:latin typeface="Georgia" panose="02040502050405020303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(2/2)</a:t>
            </a:r>
            <a:endParaRPr lang="zh-TW" altLang="en-US" sz="2800" kern="0" dirty="0">
              <a:solidFill>
                <a:srgbClr val="000000"/>
              </a:solidFill>
              <a:latin typeface="Georgia" panose="02040502050405020303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graphicFrame>
        <p:nvGraphicFramePr>
          <p:cNvPr id="9" name="資料庫圖表 8"/>
          <p:cNvGraphicFramePr/>
          <p:nvPr>
            <p:extLst>
              <p:ext uri="{D42A27DB-BD31-4B8C-83A1-F6EECF244321}">
                <p14:modId xmlns:p14="http://schemas.microsoft.com/office/powerpoint/2010/main" val="3946012126"/>
              </p:ext>
            </p:extLst>
          </p:nvPr>
        </p:nvGraphicFramePr>
        <p:xfrm>
          <a:off x="143509" y="893428"/>
          <a:ext cx="8856984" cy="31011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6780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6277</TotalTime>
  <Words>1939</Words>
  <Application>Microsoft Office PowerPoint</Application>
  <PresentationFormat>如螢幕大小 (16:9)</PresentationFormat>
  <Paragraphs>276</Paragraphs>
  <Slides>45</Slides>
  <Notes>2</Notes>
  <HiddenSlides>0</HiddenSlides>
  <MMClips>0</MMClips>
  <ScaleCrop>false</ScaleCrop>
  <HeadingPairs>
    <vt:vector size="4" baseType="variant">
      <vt:variant>
        <vt:lpstr>佈景主題</vt:lpstr>
      </vt:variant>
      <vt:variant>
        <vt:i4>2</vt:i4>
      </vt:variant>
      <vt:variant>
        <vt:lpstr>投影片標題</vt:lpstr>
      </vt:variant>
      <vt:variant>
        <vt:i4>45</vt:i4>
      </vt:variant>
    </vt:vector>
  </HeadingPairs>
  <TitlesOfParts>
    <vt:vector size="47" baseType="lpstr">
      <vt:lpstr>Office 佈景主題</vt:lpstr>
      <vt:lpstr>預設簡報設計</vt:lpstr>
      <vt:lpstr>PowerPoint 簡報</vt:lpstr>
      <vt:lpstr>報告大綱</vt:lpstr>
      <vt:lpstr>一、您要先知道/先做的事</vt:lpstr>
      <vt:lpstr>PowerPoint 簡報</vt:lpstr>
      <vt:lpstr>PowerPoint 簡報</vt:lpstr>
      <vt:lpstr>院內計畫核定清單暨經費編列明細表</vt:lpstr>
      <vt:lpstr>範例2：國科會(原科技部)核定清單</vt:lpstr>
      <vt:lpstr>國科會經費編列表：</vt:lpstr>
      <vt:lpstr>PowerPoint 簡報</vt:lpstr>
      <vt:lpstr>採購系統權限說明(1/2)</vt:lpstr>
      <vt:lpstr>採購系統權限說明(2/2)</vt:lpstr>
      <vt:lpstr>基本工資及臨時工時薪新規定</vt:lpstr>
      <vt:lpstr>PowerPoint 簡報</vt:lpstr>
      <vt:lpstr>PowerPoint 簡報</vt:lpstr>
      <vt:lpstr>出差旅費申請流程</vt:lpstr>
      <vt:lpstr>PowerPoint 簡報</vt:lpstr>
      <vt:lpstr>出差申請單頁面-主持人</vt:lpstr>
      <vt:lpstr>出差+核銷申請單頁面-專任助理</vt:lpstr>
      <vt:lpstr>PowerPoint 簡報</vt:lpstr>
      <vt:lpstr>計畫受試者相關費用核銷規範</vt:lpstr>
      <vt:lpstr>計畫受試者相關費用說明(1/3)</vt:lpstr>
      <vt:lpstr>計畫受試者相關費用說明(2/3)</vt:lpstr>
      <vt:lpstr>計畫受試者相關費用說明(2/3)</vt:lpstr>
      <vt:lpstr>計畫核銷及採購作業時程說明 </vt:lpstr>
      <vt:lpstr>計畫執行每月例行作業及時程說明</vt:lpstr>
      <vt:lpstr>計畫相關作業系統時程說明</vt:lpstr>
      <vt:lpstr>PowerPoint 簡報</vt:lpstr>
      <vt:lpstr>專任人員年獎作業(1/2)</vt:lpstr>
      <vt:lpstr>專任人員年獎作業(2/2)</vt:lpstr>
      <vt:lpstr>PowerPoint 簡報</vt:lpstr>
      <vt:lpstr>其他注意事項說明 </vt:lpstr>
      <vt:lpstr>專業協助費核銷作業說明(1/2)</vt:lpstr>
      <vt:lpstr>專業協助費核銷作業說明(2/2)</vt:lpstr>
      <vt:lpstr>影印費核銷說明</vt:lpstr>
      <vt:lpstr>PowerPoint 簡報</vt:lpstr>
      <vt:lpstr>格式範例：</vt:lpstr>
      <vt:lpstr>核銷範例：</vt:lpstr>
      <vt:lpstr>PowerPoint 簡報</vt:lpstr>
      <vt:lpstr>PowerPoint 簡報</vt:lpstr>
      <vt:lpstr>PowerPoint 簡報</vt:lpstr>
      <vt:lpstr>操作簡報及表單常駐研究部網頁</vt:lpstr>
      <vt:lpstr>PowerPoint 簡報</vt:lpstr>
      <vt:lpstr>計畫相關業務承辦人</vt:lpstr>
      <vt:lpstr>研究部行政服務項目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hp</dc:creator>
  <cp:lastModifiedBy>hp</cp:lastModifiedBy>
  <cp:revision>200</cp:revision>
  <cp:lastPrinted>2021-01-14T03:55:36Z</cp:lastPrinted>
  <dcterms:created xsi:type="dcterms:W3CDTF">2021-01-06T03:14:00Z</dcterms:created>
  <dcterms:modified xsi:type="dcterms:W3CDTF">2024-02-23T06:44:42Z</dcterms:modified>
</cp:coreProperties>
</file>