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2" r:id="rId2"/>
    <p:sldId id="258" r:id="rId3"/>
    <p:sldId id="263" r:id="rId4"/>
    <p:sldId id="264" r:id="rId5"/>
    <p:sldId id="259" r:id="rId6"/>
    <p:sldId id="260" r:id="rId7"/>
  </p:sldIdLst>
  <p:sldSz cx="12192000" cy="6858000"/>
  <p:notesSz cx="9144000" cy="6858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307" autoAdjust="0"/>
    <p:restoredTop sz="94660"/>
  </p:normalViewPr>
  <p:slideViewPr>
    <p:cSldViewPr snapToGrid="0">
      <p:cViewPr>
        <p:scale>
          <a:sx n="87" d="100"/>
          <a:sy n="87" d="100"/>
        </p:scale>
        <p:origin x="-1776" y="-6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D84929-A53A-4F20-917C-CA45CF37EC49}" type="datetimeFigureOut">
              <a:rPr lang="zh-TW" altLang="en-US" smtClean="0"/>
              <a:t>2025/1/22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990A3F-D88B-467F-B8B2-ADAB552DD0C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874326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微軟正黑體" panose="020B0604030504040204" pitchFamily="34" charset="-120"/>
              </a:defRPr>
            </a:lvl1pPr>
          </a:lstStyle>
          <a:p>
            <a:endParaRPr lang="zh-TW" altLang="en-US" dirty="0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微軟正黑體" panose="020B0604030504040204" pitchFamily="34" charset="-120"/>
              </a:defRPr>
            </a:lvl1pPr>
          </a:lstStyle>
          <a:p>
            <a:fld id="{F138FA91-FF96-4DD2-AEF2-772BC3DE13B0}" type="datetimeFigureOut">
              <a:rPr lang="zh-TW" altLang="en-US" smtClean="0"/>
              <a:pPr/>
              <a:t>2025/1/22</a:t>
            </a:fld>
            <a:endParaRPr lang="zh-TW" altLang="en-US" dirty="0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 dirty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dirty="0" smtClean="0"/>
              <a:t>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zh-TW" altLang="en-US" dirty="0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微軟正黑體" panose="020B0604030504040204" pitchFamily="34" charset="-120"/>
              </a:defRPr>
            </a:lvl1pPr>
          </a:lstStyle>
          <a:p>
            <a:endParaRPr lang="zh-TW" altLang="en-US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微軟正黑體" panose="020B0604030504040204" pitchFamily="34" charset="-120"/>
              </a:defRPr>
            </a:lvl1pPr>
          </a:lstStyle>
          <a:p>
            <a:fld id="{74AB7645-18A0-4082-AF1F-3CE8E6E12B83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051711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微軟正黑體" panose="020B0604030504040204" pitchFamily="34" charset="-120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微軟正黑體" panose="020B0604030504040204" pitchFamily="34" charset="-120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微軟正黑體" panose="020B0604030504040204" pitchFamily="34" charset="-120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微軟正黑體" panose="020B0604030504040204" pitchFamily="34" charset="-120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微軟正黑體" panose="020B0604030504040204" pitchFamily="34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EE86A-FC04-485A-A82F-82D91BFD0BD0}" type="datetimeFigureOut">
              <a:rPr lang="zh-TW" altLang="en-US" smtClean="0"/>
              <a:t>2025/1/22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87FA8-6C7B-416B-B691-72C7930EF9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73472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EE86A-FC04-485A-A82F-82D91BFD0BD0}" type="datetimeFigureOut">
              <a:rPr lang="zh-TW" altLang="en-US" smtClean="0"/>
              <a:t>2025/1/22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87FA8-6C7B-416B-B691-72C7930EF9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24469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EE86A-FC04-485A-A82F-82D91BFD0BD0}" type="datetimeFigureOut">
              <a:rPr lang="zh-TW" altLang="en-US" smtClean="0"/>
              <a:t>2025/1/22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87FA8-6C7B-416B-B691-72C7930EF9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720878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628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3" name="日期版面配置區 2">
            <a:extLst/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頁尾版面配置區 3">
            <a:extLst/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109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01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月第一版；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112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月第二版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投影片編號版面配置區 4">
            <a:extLst/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8448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66AE8A0-CFB5-45AD-8E0A-435955C2E18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21333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EE86A-FC04-485A-A82F-82D91BFD0BD0}" type="datetimeFigureOut">
              <a:rPr lang="zh-TW" altLang="en-US" smtClean="0"/>
              <a:t>2025/1/22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87FA8-6C7B-416B-B691-72C7930EF9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35776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EE86A-FC04-485A-A82F-82D91BFD0BD0}" type="datetimeFigureOut">
              <a:rPr lang="zh-TW" altLang="en-US" smtClean="0"/>
              <a:t>2025/1/22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87FA8-6C7B-416B-B691-72C7930EF9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3161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EE86A-FC04-485A-A82F-82D91BFD0BD0}" type="datetimeFigureOut">
              <a:rPr lang="zh-TW" altLang="en-US" smtClean="0"/>
              <a:t>2025/1/22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87FA8-6C7B-416B-B691-72C7930EF9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53846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EE86A-FC04-485A-A82F-82D91BFD0BD0}" type="datetimeFigureOut">
              <a:rPr lang="zh-TW" altLang="en-US" smtClean="0"/>
              <a:t>2025/1/22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87FA8-6C7B-416B-B691-72C7930EF9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00745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EE86A-FC04-485A-A82F-82D91BFD0BD0}" type="datetimeFigureOut">
              <a:rPr lang="zh-TW" altLang="en-US" smtClean="0"/>
              <a:t>2025/1/22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87FA8-6C7B-416B-B691-72C7930EF9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23061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EE86A-FC04-485A-A82F-82D91BFD0BD0}" type="datetimeFigureOut">
              <a:rPr lang="zh-TW" altLang="en-US" smtClean="0"/>
              <a:t>2025/1/22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87FA8-6C7B-416B-B691-72C7930EF9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05322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EE86A-FC04-485A-A82F-82D91BFD0BD0}" type="datetimeFigureOut">
              <a:rPr lang="zh-TW" altLang="en-US" smtClean="0"/>
              <a:t>2025/1/22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87FA8-6C7B-416B-B691-72C7930EF9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83549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EE86A-FC04-485A-A82F-82D91BFD0BD0}" type="datetimeFigureOut">
              <a:rPr lang="zh-TW" altLang="en-US" smtClean="0"/>
              <a:t>2025/1/22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87FA8-6C7B-416B-B691-72C7930EF9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91006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dirty="0" smtClean="0"/>
              <a:t>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ea typeface="微軟正黑體" panose="020B0604030504040204" pitchFamily="34" charset="-120"/>
              </a:defRPr>
            </a:lvl1pPr>
          </a:lstStyle>
          <a:p>
            <a:fld id="{E7CEE86A-FC04-485A-A82F-82D91BFD0BD0}" type="datetimeFigureOut">
              <a:rPr lang="zh-TW" altLang="en-US" smtClean="0"/>
              <a:pPr/>
              <a:t>2025/1/22</a:t>
            </a:fld>
            <a:endParaRPr lang="zh-TW" alt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ea typeface="微軟正黑體" panose="020B0604030504040204" pitchFamily="34" charset="-120"/>
              </a:defRPr>
            </a:lvl1pPr>
          </a:lstStyle>
          <a:p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a typeface="微軟正黑體" panose="020B0604030504040204" pitchFamily="34" charset="-120"/>
              </a:defRPr>
            </a:lvl1pPr>
          </a:lstStyle>
          <a:p>
            <a:fld id="{5C887FA8-6C7B-416B-B691-72C7930EF912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2328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微軟正黑體" panose="020B0604030504040204" pitchFamily="34" charset="-12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微軟正黑體" panose="020B0604030504040204" pitchFamily="34" charset="-12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微軟正黑體" panose="020B0604030504040204" pitchFamily="34" charset="-12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微軟正黑體" panose="020B0604030504040204" pitchFamily="34" charset="-12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微軟正黑體" panose="020B0604030504040204" pitchFamily="34" charset="-12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微軟正黑體" panose="020B0604030504040204" pitchFamily="34" charset="-12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hlm.tzuchi.com.tw/rec/" TargetMode="External"/><Relationship Id="rId2" Type="http://schemas.openxmlformats.org/officeDocument/2006/relationships/hyperlink" Target="https://hlm.tzuchi.com.tw/home/index.php/component/k2/item/1405" TargetMode="Externa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各單位業務承辦窗口</a:t>
            </a:r>
            <a:endParaRPr lang="zh-TW" alt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研究部、臨床試驗中心、研究倫理委員會</a:t>
            </a:r>
            <a:endParaRPr lang="en-US" altLang="zh-TW" dirty="0" smtClean="0"/>
          </a:p>
          <a:p>
            <a:r>
              <a:rPr lang="zh-TW" altLang="en-US" dirty="0" smtClean="0"/>
              <a:t>財務室、人力資源室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3016801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2"/>
          <p:cNvSpPr txBox="1">
            <a:spLocks noChangeArrowheads="1"/>
          </p:cNvSpPr>
          <p:nvPr/>
        </p:nvSpPr>
        <p:spPr bwMode="auto">
          <a:xfrm>
            <a:off x="3286935" y="512764"/>
            <a:ext cx="5545108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3500" dirty="0">
                <a:solidFill>
                  <a:srgbClr val="99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認識研究部業務承辦人</a:t>
            </a:r>
            <a:r>
              <a:rPr lang="en-US" altLang="zh-TW" sz="3500" dirty="0" smtClean="0">
                <a:solidFill>
                  <a:srgbClr val="99000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(1/3)</a:t>
            </a:r>
            <a:endParaRPr lang="zh-TW" altLang="en-US" sz="3500" dirty="0">
              <a:solidFill>
                <a:srgbClr val="990000"/>
              </a:solidFill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graphicFrame>
        <p:nvGraphicFramePr>
          <p:cNvPr id="56323" name="Group 3">
            <a:extLst/>
          </p:cNvPr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3060965671"/>
              </p:ext>
            </p:extLst>
          </p:nvPr>
        </p:nvGraphicFramePr>
        <p:xfrm>
          <a:off x="362309" y="1155942"/>
          <a:ext cx="11499011" cy="5257800"/>
        </p:xfrm>
        <a:graphic>
          <a:graphicData uri="http://schemas.openxmlformats.org/drawingml/2006/table">
            <a:tbl>
              <a:tblPr/>
              <a:tblGrid>
                <a:gridCol w="153750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77570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67275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3513046">
                  <a:extLst>
                    <a:ext uri="{9D8B030D-6E8A-4147-A177-3AD203B41FA5}">
                      <a16:colId xmlns="" xmlns:a16="http://schemas.microsoft.com/office/drawing/2014/main" val="232845365"/>
                    </a:ext>
                  </a:extLst>
                </a:gridCol>
              </a:tblGrid>
              <a:tr h="497868">
                <a:tc gridSpan="4"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 sz="2800"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 sz="2400"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研究部高專  </a:t>
                      </a:r>
                      <a:r>
                        <a:rPr kumimoji="1" lang="zh-TW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藍陳淯  分機</a:t>
                      </a: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15631</a:t>
                      </a:r>
                      <a:endParaRPr kumimoji="1" lang="en-US" altLang="zh-TW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1434" marR="91434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zh-TW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91434" marR="91434"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38686"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 sz="2800"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 sz="2400"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承辦人</a:t>
                      </a:r>
                      <a:endParaRPr kumimoji="1" lang="zh-TW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1434" marR="91434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藍陳淯高專</a:t>
                      </a:r>
                      <a:endParaRPr lang="zh-TW" altLang="en-US" sz="2400" dirty="0"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1434" marR="91434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 sz="2800"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 sz="2400"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林玉琴</a:t>
                      </a:r>
                      <a:endParaRPr kumimoji="1" lang="zh-TW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1434" marR="91434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 sz="2800"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 sz="2400"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董玟慧</a:t>
                      </a:r>
                      <a:endParaRPr kumimoji="1" lang="zh-TW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1434" marR="91434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41825"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 sz="2800"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 sz="2400"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分機</a:t>
                      </a:r>
                      <a:endParaRPr kumimoji="1" lang="zh-TW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1434" marR="91434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15631</a:t>
                      </a:r>
                      <a:endParaRPr lang="zh-TW" altLang="en-US" sz="2400" dirty="0"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1434" marR="91434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 sz="2800"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 sz="2400"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13110</a:t>
                      </a:r>
                    </a:p>
                  </a:txBody>
                  <a:tcPr marL="91434" marR="91434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 sz="2800"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 sz="2400"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15639</a:t>
                      </a:r>
                      <a:endParaRPr kumimoji="1" lang="en-US" altLang="zh-TW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1434" marR="91434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67942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 sz="2800"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 sz="2400"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承辦</a:t>
                      </a:r>
                      <a:r>
                        <a:rPr kumimoji="1" lang="zh-TW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業務</a:t>
                      </a:r>
                    </a:p>
                  </a:txBody>
                  <a:tcPr marL="91434" marR="91434"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b="1" dirty="0" smtClean="0"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主辦</a:t>
                      </a:r>
                      <a:endParaRPr lang="en-US" altLang="zh-TW" b="1" dirty="0" smtClean="0"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dirty="0" smtClean="0"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專利、技轉</a:t>
                      </a:r>
                      <a:endParaRPr lang="en-US" altLang="zh-TW" b="1" dirty="0" smtClean="0"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dirty="0" smtClean="0"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產學合作</a:t>
                      </a:r>
                      <a:endParaRPr lang="en-US" altLang="zh-TW" b="1" dirty="0" smtClean="0"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  <a:p>
                      <a:r>
                        <a:rPr lang="zh-TW" altLang="en-US" b="1" dirty="0" smtClean="0"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媒合廠商合作、共同開發</a:t>
                      </a:r>
                      <a:endParaRPr lang="zh-TW" altLang="en-US" b="1" dirty="0"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1434" marR="91434"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tabLst>
                          <a:tab pos="46038" algn="l"/>
                        </a:tabLst>
                        <a:defRPr sz="2800"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tabLst>
                          <a:tab pos="46038" algn="l"/>
                        </a:tabLst>
                        <a:defRPr sz="2400"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tabLst>
                          <a:tab pos="46038" algn="l"/>
                        </a:tabLst>
                        <a:defRPr sz="2000"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tabLst>
                          <a:tab pos="46038" algn="l"/>
                        </a:tabLst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tabLst>
                          <a:tab pos="46038" algn="l"/>
                        </a:tabLst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tabLst>
                          <a:tab pos="46038" algn="l"/>
                        </a:tabLst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tabLst>
                          <a:tab pos="46038" algn="l"/>
                        </a:tabLst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tabLst>
                          <a:tab pos="46038" algn="l"/>
                        </a:tabLst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tabLst>
                          <a:tab pos="46038" algn="l"/>
                        </a:tabLst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>
                          <a:tab pos="46038" algn="l"/>
                        </a:tabLst>
                      </a:pPr>
                      <a:r>
                        <a:rPr kumimoji="1" lang="zh-TW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主辦「計畫</a:t>
                      </a:r>
                      <a:r>
                        <a:rPr kumimoji="1" lang="zh-TW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」</a:t>
                      </a:r>
                      <a:endParaRPr kumimoji="1" lang="en-US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  <a:p>
                      <a:pPr marL="439738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n"/>
                        <a:tabLst>
                          <a:tab pos="46038" algn="l"/>
                        </a:tabLst>
                      </a:pPr>
                      <a:r>
                        <a:rPr kumimoji="1" lang="zh-TW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院內外各類型計畫</a:t>
                      </a: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/>
                      </a:r>
                      <a:b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</a:br>
                      <a:r>
                        <a:rPr kumimoji="1" lang="zh-TW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承辦</a:t>
                      </a: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申請</a:t>
                      </a:r>
                      <a:r>
                        <a:rPr kumimoji="1" lang="zh-TW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總窗口</a:t>
                      </a:r>
                      <a:endParaRPr kumimoji="1" lang="en-US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  <a:p>
                      <a:pPr marL="742950" marR="0" lvl="1" indent="-2936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>
                          <a:tab pos="46038" algn="l"/>
                        </a:tabLst>
                      </a:pPr>
                      <a:r>
                        <a:rPr kumimoji="1" lang="zh-TW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國科會</a:t>
                      </a: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(NSTC)</a:t>
                      </a:r>
                    </a:p>
                    <a:p>
                      <a:pPr marL="742950" marR="0" lvl="1" indent="-2936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>
                          <a:tab pos="46038" algn="l"/>
                        </a:tabLst>
                      </a:pPr>
                      <a:r>
                        <a:rPr kumimoji="1" lang="zh-TW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國衛院</a:t>
                      </a: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(NHRI)</a:t>
                      </a:r>
                    </a:p>
                    <a:p>
                      <a:pPr marL="742950" marR="0" lvl="1" indent="-2936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>
                          <a:tab pos="46038" algn="l"/>
                        </a:tabLst>
                      </a:pPr>
                      <a:r>
                        <a:rPr kumimoji="1" lang="zh-TW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院內計畫</a:t>
                      </a: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(TCRD)</a:t>
                      </a:r>
                    </a:p>
                    <a:p>
                      <a:pPr marL="742950" marR="0" lvl="1" indent="-2936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>
                          <a:tab pos="46038" algn="l"/>
                        </a:tabLst>
                      </a:pPr>
                      <a:r>
                        <a:rPr kumimoji="1" lang="zh-TW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法人各類計畫</a:t>
                      </a: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(TCMF/TCMMP)</a:t>
                      </a:r>
                    </a:p>
                    <a:p>
                      <a:pPr marL="742950" marR="0" lvl="1" indent="-2936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>
                          <a:tab pos="46038" algn="l"/>
                        </a:tabLst>
                      </a:pPr>
                      <a:r>
                        <a:rPr kumimoji="1" lang="zh-TW" altLang="en-US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其他</a:t>
                      </a:r>
                      <a:r>
                        <a:rPr kumimoji="1" lang="zh-TW" alt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專案</a:t>
                      </a:r>
                      <a:r>
                        <a:rPr kumimoji="1" lang="zh-TW" altLang="en-US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計畫</a:t>
                      </a:r>
                      <a:r>
                        <a:rPr kumimoji="1" lang="en-US" altLang="zh-TW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(IMAR</a:t>
                      </a:r>
                      <a:r>
                        <a:rPr kumimoji="1" lang="zh-TW" altLang="en-US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等</a:t>
                      </a:r>
                      <a:r>
                        <a:rPr kumimoji="1" lang="en-US" altLang="zh-TW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)</a:t>
                      </a:r>
                      <a:endParaRPr kumimoji="1" lang="en-US" altLang="zh-TW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"/>
                        <a:tabLst>
                          <a:tab pos="46038" algn="l"/>
                        </a:tabLst>
                      </a:pPr>
                      <a:endParaRPr kumimoji="1" lang="en-US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>
                          <a:tab pos="46038" algn="l"/>
                        </a:tabLst>
                      </a:pPr>
                      <a:r>
                        <a:rPr kumimoji="1" lang="zh-TW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經費</a:t>
                      </a:r>
                      <a:r>
                        <a:rPr kumimoji="1" lang="zh-TW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核銷系統</a:t>
                      </a:r>
                      <a:r>
                        <a:rPr kumimoji="1" lang="zh-TW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解說（</a:t>
                      </a:r>
                      <a:r>
                        <a:rPr kumimoji="1" lang="zh-TW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提供使用人員一對一教學服務）與系統除錯</a:t>
                      </a:r>
                    </a:p>
                  </a:txBody>
                  <a:tcPr marL="91434" marR="91434"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tabLst>
                          <a:tab pos="46038" algn="l"/>
                        </a:tabLst>
                        <a:defRPr sz="2800"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tabLst>
                          <a:tab pos="46038" algn="l"/>
                        </a:tabLst>
                        <a:defRPr sz="2400"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tabLst>
                          <a:tab pos="46038" algn="l"/>
                        </a:tabLst>
                        <a:defRPr sz="2000"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tabLst>
                          <a:tab pos="46038" algn="l"/>
                        </a:tabLst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tabLst>
                          <a:tab pos="46038" algn="l"/>
                        </a:tabLst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tabLst>
                          <a:tab pos="46038" algn="l"/>
                        </a:tabLst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tabLst>
                          <a:tab pos="46038" algn="l"/>
                        </a:tabLst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tabLst>
                          <a:tab pos="46038" algn="l"/>
                        </a:tabLst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tabLst>
                          <a:tab pos="46038" algn="l"/>
                        </a:tabLst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>
                          <a:tab pos="46038" algn="l"/>
                        </a:tabLst>
                      </a:pPr>
                      <a:r>
                        <a:rPr kumimoji="1" lang="zh-TW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主辦「計畫經費核銷」</a:t>
                      </a:r>
                      <a:endParaRPr kumimoji="1" lang="en-US" altLang="zh-TW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2571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"/>
                        <a:tabLst>
                          <a:tab pos="46038" algn="l"/>
                        </a:tabLst>
                      </a:pPr>
                      <a:r>
                        <a:rPr kumimoji="1" lang="zh-TW" altLang="en-US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研究計畫經費核銷作業</a:t>
                      </a:r>
                      <a:endParaRPr kumimoji="1" lang="en-US" altLang="zh-TW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2571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"/>
                        <a:tabLst>
                          <a:tab pos="46038" algn="l"/>
                        </a:tabLst>
                      </a:pPr>
                      <a:r>
                        <a:rPr kumimoji="1" lang="zh-TW" altLang="en-US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計畫</a:t>
                      </a:r>
                      <a:r>
                        <a:rPr kumimoji="1" lang="zh-TW" alt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之經費核銷及聯採系統權限</a:t>
                      </a:r>
                      <a:r>
                        <a:rPr kumimoji="1" lang="zh-TW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申請</a:t>
                      </a:r>
                      <a:endParaRPr kumimoji="1" lang="en-US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Char char=""/>
                        <a:tabLst>
                          <a:tab pos="46038" algn="l"/>
                        </a:tabLst>
                      </a:pPr>
                      <a:endParaRPr kumimoji="1" lang="en-US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>
                          <a:tab pos="46038" algn="l"/>
                        </a:tabLst>
                      </a:pPr>
                      <a:r>
                        <a:rPr kumimoji="1" lang="zh-TW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專利、產學合作申請行政作業</a:t>
                      </a:r>
                      <a:endParaRPr kumimoji="1" lang="zh-TW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1434" marR="91434"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0817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2"/>
          <p:cNvSpPr txBox="1">
            <a:spLocks noChangeArrowheads="1"/>
          </p:cNvSpPr>
          <p:nvPr/>
        </p:nvSpPr>
        <p:spPr bwMode="auto">
          <a:xfrm>
            <a:off x="3286935" y="512764"/>
            <a:ext cx="5545108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3500" dirty="0">
                <a:solidFill>
                  <a:srgbClr val="99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認識研究部業務承辦人</a:t>
            </a:r>
            <a:r>
              <a:rPr lang="en-US" altLang="zh-TW" sz="3500" dirty="0" smtClean="0">
                <a:solidFill>
                  <a:srgbClr val="99000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(2/3)</a:t>
            </a:r>
            <a:endParaRPr lang="zh-TW" altLang="en-US" sz="3500" dirty="0">
              <a:solidFill>
                <a:srgbClr val="990000"/>
              </a:solidFill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graphicFrame>
        <p:nvGraphicFramePr>
          <p:cNvPr id="7" name="Group 3">
            <a:extLst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76140550"/>
              </p:ext>
            </p:extLst>
          </p:nvPr>
        </p:nvGraphicFramePr>
        <p:xfrm>
          <a:off x="262537" y="1143706"/>
          <a:ext cx="11593902" cy="4878392"/>
        </p:xfrm>
        <a:graphic>
          <a:graphicData uri="http://schemas.openxmlformats.org/drawingml/2006/table">
            <a:tbl>
              <a:tblPr/>
              <a:tblGrid>
                <a:gridCol w="140236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79562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49369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902220">
                  <a:extLst>
                    <a:ext uri="{9D8B030D-6E8A-4147-A177-3AD203B41FA5}">
                      <a16:colId xmlns="" xmlns:a16="http://schemas.microsoft.com/office/drawing/2014/main" val="3073107538"/>
                    </a:ext>
                  </a:extLst>
                </a:gridCol>
              </a:tblGrid>
              <a:tr h="379563">
                <a:tc gridSpan="4"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 sz="2800"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 sz="2400"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研究部行政</a:t>
                      </a:r>
                      <a:r>
                        <a:rPr kumimoji="0" lang="zh-TW" alt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組高專  游文君  分機</a:t>
                      </a:r>
                      <a:r>
                        <a:rPr kumimoji="0" lang="en-US" altLang="zh-TW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12116</a:t>
                      </a:r>
                    </a:p>
                  </a:txBody>
                  <a:tcPr marL="91434" marR="91434"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zh-TW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91434" marR="91434"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44513"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 sz="2800"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 sz="2400"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承辦人</a:t>
                      </a:r>
                    </a:p>
                  </a:txBody>
                  <a:tcPr marL="91434" marR="91434"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 sz="2800"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 sz="2400"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王天佑</a:t>
                      </a:r>
                      <a:endParaRPr kumimoji="0" lang="zh-TW" alt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1434" marR="91434"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 sz="2800"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 sz="2400"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徐鈺文</a:t>
                      </a:r>
                      <a:endParaRPr kumimoji="0" lang="zh-TW" alt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1434" marR="91434"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陳淑貴</a:t>
                      </a:r>
                      <a:endParaRPr kumimoji="0" lang="zh-TW" alt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1434" marR="91434"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47687"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 sz="2800"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 sz="2400"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分機</a:t>
                      </a:r>
                    </a:p>
                  </a:txBody>
                  <a:tcPr marL="91434" marR="91434"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 sz="2800"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 sz="2400"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12147</a:t>
                      </a:r>
                    </a:p>
                  </a:txBody>
                  <a:tcPr marL="91434" marR="91434"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 sz="2800"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 sz="2400"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12145</a:t>
                      </a:r>
                    </a:p>
                  </a:txBody>
                  <a:tcPr marL="91434" marR="91434"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15630</a:t>
                      </a:r>
                      <a:endParaRPr kumimoji="0" lang="en-US" altLang="zh-TW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1434" marR="91434"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328988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 sz="2800"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 sz="2400"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承辦</a:t>
                      </a:r>
                      <a:r>
                        <a:rPr kumimoji="0" lang="zh-TW" alt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業務</a:t>
                      </a:r>
                    </a:p>
                  </a:txBody>
                  <a:tcPr marL="91434" marR="91434"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tabLst>
                          <a:tab pos="53975" algn="l"/>
                        </a:tabLst>
                        <a:defRPr sz="2800"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tabLst>
                          <a:tab pos="53975" algn="l"/>
                        </a:tabLst>
                        <a:defRPr sz="2400"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tabLst>
                          <a:tab pos="53975" algn="l"/>
                        </a:tabLst>
                        <a:defRPr sz="2000"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tabLst>
                          <a:tab pos="53975" algn="l"/>
                        </a:tabLst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tabLst>
                          <a:tab pos="53975" algn="l"/>
                        </a:tabLst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tabLst>
                          <a:tab pos="53975" algn="l"/>
                        </a:tabLst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tabLst>
                          <a:tab pos="53975" algn="l"/>
                        </a:tabLst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tabLst>
                          <a:tab pos="53975" algn="l"/>
                        </a:tabLst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tabLst>
                          <a:tab pos="53975" algn="l"/>
                        </a:tabLst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主辦「研究成果」</a:t>
                      </a:r>
                      <a:r>
                        <a:rPr kumimoji="0" lang="en-US" altLang="zh-TW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kumimoji="0" lang="zh-TW" altLang="en-US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研究發表行政作業</a:t>
                      </a:r>
                      <a:endParaRPr kumimoji="0" lang="en-US" altLang="zh-TW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n"/>
                        <a:tabLst/>
                      </a:pPr>
                      <a:r>
                        <a:rPr kumimoji="0" lang="zh-TW" alt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研究發表所有衍生作業：</a:t>
                      </a:r>
                      <a:endParaRPr kumimoji="0" lang="en-US" altLang="zh-TW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  <a:p>
                      <a:pPr marL="3619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l"/>
                        </a:tabLst>
                        <a:defRPr/>
                      </a:pPr>
                      <a:r>
                        <a:rPr kumimoji="0" lang="en-US" altLang="zh-TW" sz="1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kumimoji="0" lang="zh-TW" altLang="en-US" sz="1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研究成果發表登錄及獎勵審核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       </a:t>
                      </a:r>
                      <a:r>
                        <a:rPr kumimoji="0" lang="en-US" altLang="zh-TW" sz="1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kumimoji="0" lang="zh-TW" altLang="en-US" sz="1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優秀研究成果競賽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       </a:t>
                      </a:r>
                      <a:r>
                        <a:rPr kumimoji="0" lang="en-US" altLang="zh-TW" sz="1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kumimoji="0" lang="zh-TW" altLang="en-US" sz="1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論文榜製作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       </a:t>
                      </a:r>
                      <a:r>
                        <a:rPr kumimoji="0" lang="en-US" altLang="zh-TW" sz="1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kumimoji="0" lang="zh-TW" altLang="en-US" sz="1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論文內部查核</a:t>
                      </a:r>
                    </a:p>
                    <a:p>
                      <a:pPr marL="449263" marR="0" lvl="0" indent="-4492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       </a:t>
                      </a:r>
                      <a:r>
                        <a:rPr kumimoji="0" lang="en-US" altLang="zh-TW" sz="1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kumimoji="0" lang="zh-TW" altLang="en-US" sz="1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主治醫師無論文之監測及統計</a:t>
                      </a:r>
                      <a:endParaRPr kumimoji="0" lang="en-US" altLang="zh-TW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n"/>
                        <a:tabLst/>
                      </a:pPr>
                      <a:r>
                        <a:rPr kumimoji="0" lang="zh-TW" alt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辦理論文發表費補助作業</a:t>
                      </a:r>
                      <a:endParaRPr kumimoji="0" lang="en-US" altLang="zh-TW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n"/>
                        <a:tabLst/>
                      </a:pPr>
                      <a:r>
                        <a:rPr kumimoji="0" lang="zh-TW" alt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醫師晉升論文審核作業</a:t>
                      </a:r>
                      <a:endParaRPr kumimoji="0" lang="en-US" altLang="zh-TW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n"/>
                        <a:tabLst/>
                        <a:defRPr/>
                      </a:pPr>
                      <a:r>
                        <a:rPr kumimoji="0" lang="zh-TW" alt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學術假核銷與展延論文審核</a:t>
                      </a:r>
                      <a:r>
                        <a:rPr kumimoji="0" lang="zh-TW" altLang="en-US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作業</a:t>
                      </a:r>
                      <a:endParaRPr kumimoji="0" lang="en-US" altLang="zh-TW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1434" marR="91434"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tabLst>
                          <a:tab pos="46038" algn="l"/>
                        </a:tabLst>
                        <a:defRPr sz="2800"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tabLst>
                          <a:tab pos="46038" algn="l"/>
                        </a:tabLst>
                        <a:defRPr sz="2400"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tabLst>
                          <a:tab pos="46038" algn="l"/>
                        </a:tabLst>
                        <a:defRPr sz="2000"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tabLst>
                          <a:tab pos="46038" algn="l"/>
                        </a:tabLst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tabLst>
                          <a:tab pos="46038" algn="l"/>
                        </a:tabLst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tabLst>
                          <a:tab pos="46038" algn="l"/>
                        </a:tabLst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tabLst>
                          <a:tab pos="46038" algn="l"/>
                        </a:tabLst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tabLst>
                          <a:tab pos="46038" algn="l"/>
                        </a:tabLst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tabLst>
                          <a:tab pos="46038" algn="l"/>
                        </a:tabLst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主辦特約廠商英文論文編修作業</a:t>
                      </a:r>
                      <a:endParaRPr kumimoji="0" lang="en-US" altLang="zh-TW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n"/>
                        <a:tabLst/>
                      </a:pPr>
                      <a:r>
                        <a:rPr kumimoji="0" lang="zh-TW" alt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論文編修相關作業</a:t>
                      </a:r>
                      <a:endParaRPr kumimoji="0" lang="en-US" altLang="zh-TW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  <a:p>
                      <a:pPr marL="2667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kumimoji="0" lang="zh-TW" alt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英文編修服務窗口</a:t>
                      </a:r>
                      <a:r>
                        <a:rPr kumimoji="0" lang="en-US" altLang="zh-TW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altLang="zh-TW" sz="18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Editage</a:t>
                      </a:r>
                      <a:r>
                        <a:rPr kumimoji="0" lang="zh-TW" altLang="en-US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和</a:t>
                      </a:r>
                      <a:r>
                        <a:rPr kumimoji="0" lang="en-US" altLang="zh-TW" sz="1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Enago</a:t>
                      </a:r>
                      <a:r>
                        <a:rPr kumimoji="0" lang="en-US" altLang="zh-TW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marL="2667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kumimoji="0" lang="en-US" altLang="zh-TW" sz="1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Grammarly</a:t>
                      </a:r>
                      <a:r>
                        <a:rPr kumimoji="0" lang="zh-TW" alt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服務窗口</a:t>
                      </a:r>
                      <a:endParaRPr kumimoji="0" lang="en-US" altLang="zh-TW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  <a:p>
                      <a:pPr marL="2667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kumimoji="0" lang="zh-TW" alt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中文翻譯窗口</a:t>
                      </a:r>
                      <a:endParaRPr kumimoji="0" lang="en-US" altLang="zh-TW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n"/>
                        <a:tabLst/>
                      </a:pPr>
                      <a:r>
                        <a:rPr kumimoji="0" lang="zh-TW" alt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研究部網頁維護</a:t>
                      </a:r>
                      <a:endParaRPr kumimoji="0" lang="en-US" altLang="zh-TW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n"/>
                        <a:tabLst/>
                      </a:pPr>
                      <a:r>
                        <a:rPr kumimoji="0" lang="zh-TW" alt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舉辦各項學術活動研討會議</a:t>
                      </a:r>
                      <a:endParaRPr kumimoji="0" lang="en-US" altLang="zh-TW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1434" marR="91434"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主辦行政協助作業</a:t>
                      </a:r>
                      <a:endParaRPr kumimoji="0" lang="en-US" altLang="zh-TW" sz="2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n"/>
                        <a:tabLst/>
                        <a:defRPr/>
                      </a:pPr>
                      <a:r>
                        <a:rPr kumimoji="0" lang="zh-TW" altLang="en-US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協助研究獎勵申請前置作業</a:t>
                      </a:r>
                      <a:endParaRPr kumimoji="0" lang="en-US" altLang="zh-TW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n"/>
                        <a:tabLst/>
                        <a:defRPr/>
                      </a:pPr>
                      <a:r>
                        <a:rPr kumimoji="0" lang="zh-TW" altLang="en-US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實驗記錄簿發放、登記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n"/>
                        <a:tabLst/>
                      </a:pPr>
                      <a:r>
                        <a:rPr kumimoji="0" lang="zh-TW" altLang="en-US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動物費及代養費收據代發</a:t>
                      </a:r>
                      <a:endParaRPr kumimoji="0" lang="en-US" altLang="zh-TW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1434" marR="91434"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1157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Group 3">
            <a:extLst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22480714"/>
              </p:ext>
            </p:extLst>
          </p:nvPr>
        </p:nvGraphicFramePr>
        <p:xfrm>
          <a:off x="240807" y="978606"/>
          <a:ext cx="11637364" cy="5794189"/>
        </p:xfrm>
        <a:graphic>
          <a:graphicData uri="http://schemas.openxmlformats.org/drawingml/2006/table">
            <a:tbl>
              <a:tblPr/>
              <a:tblGrid>
                <a:gridCol w="140761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38940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37324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3467099">
                  <a:extLst>
                    <a:ext uri="{9D8B030D-6E8A-4147-A177-3AD203B41FA5}">
                      <a16:colId xmlns="" xmlns:a16="http://schemas.microsoft.com/office/drawing/2014/main" val="3073107538"/>
                    </a:ext>
                  </a:extLst>
                </a:gridCol>
              </a:tblGrid>
              <a:tr h="544513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研究部實驗組組長  廖家信  分機</a:t>
                      </a:r>
                      <a:r>
                        <a:rPr kumimoji="0" lang="en-US" altLang="zh-TW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13048</a:t>
                      </a:r>
                    </a:p>
                  </a:txBody>
                  <a:tcPr marL="91434" marR="91434"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1" lang="zh-TW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91447" marR="91447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zh-TW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91447" marR="91447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zh-TW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91447" marR="91447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16031076"/>
                  </a:ext>
                </a:extLst>
              </a:tr>
              <a:tr h="544513"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 sz="2800"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 sz="2400"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承辦人</a:t>
                      </a:r>
                    </a:p>
                  </a:txBody>
                  <a:tcPr marL="91434" marR="91434"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kumimoji="1" sz="23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kumimoji="1" sz="21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廖家信組長</a:t>
                      </a:r>
                      <a:endParaRPr kumimoji="1" lang="zh-TW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91447" marR="91447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kumimoji="1" sz="23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kumimoji="1" sz="21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黃</a:t>
                      </a:r>
                      <a:r>
                        <a:rPr kumimoji="1" lang="zh-TW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洛</a:t>
                      </a: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云股長</a:t>
                      </a:r>
                      <a:endParaRPr kumimoji="1" lang="zh-TW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91447" marR="91447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kumimoji="1" sz="23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kumimoji="1" sz="21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鄧育賢</a:t>
                      </a:r>
                      <a:endParaRPr kumimoji="1" lang="zh-TW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91447" marR="91447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47687"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 sz="2800"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 sz="2400"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分機</a:t>
                      </a:r>
                    </a:p>
                  </a:txBody>
                  <a:tcPr marL="91434" marR="91434"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 sz="2800"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 sz="2400"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13048</a:t>
                      </a:r>
                      <a:endParaRPr kumimoji="0" lang="en-US" altLang="zh-TW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1434" marR="91434"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 sz="2800"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 sz="2400"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13041</a:t>
                      </a:r>
                      <a:endParaRPr kumimoji="0" lang="en-US" altLang="zh-TW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1434" marR="91434"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13118</a:t>
                      </a:r>
                      <a:endParaRPr kumimoji="0" lang="en-US" altLang="zh-TW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1434" marR="91434"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328988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 sz="2800"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 sz="2400"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承辦業務</a:t>
                      </a:r>
                      <a:endParaRPr kumimoji="0" lang="zh-TW" alt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1434" marR="91434"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tabLst>
                          <a:tab pos="53975" algn="l"/>
                        </a:tabLst>
                        <a:defRPr sz="2800"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tabLst>
                          <a:tab pos="53975" algn="l"/>
                        </a:tabLst>
                        <a:defRPr sz="2400"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tabLst>
                          <a:tab pos="53975" algn="l"/>
                        </a:tabLst>
                        <a:defRPr sz="2000"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tabLst>
                          <a:tab pos="53975" algn="l"/>
                        </a:tabLst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tabLst>
                          <a:tab pos="53975" algn="l"/>
                        </a:tabLst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tabLst>
                          <a:tab pos="53975" algn="l"/>
                        </a:tabLst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tabLst>
                          <a:tab pos="53975" algn="l"/>
                        </a:tabLst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tabLst>
                          <a:tab pos="53975" algn="l"/>
                        </a:tabLst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tabLst>
                          <a:tab pos="53975" algn="l"/>
                        </a:tabLst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176213" marR="0" lvl="0" indent="-176213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"/>
                        <a:tabLst>
                          <a:tab pos="46038" algn="l"/>
                        </a:tabLst>
                      </a:pPr>
                      <a:r>
                        <a:rPr kumimoji="1" lang="zh-TW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門禁磁卡申請</a:t>
                      </a:r>
                    </a:p>
                    <a:p>
                      <a:pPr marL="176213" marR="0" lvl="0" indent="-176213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"/>
                        <a:tabLst>
                          <a:tab pos="46038" algn="l"/>
                        </a:tabLst>
                      </a:pPr>
                      <a:r>
                        <a:rPr kumimoji="1" lang="zh-TW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儀器設備維修管理</a:t>
                      </a:r>
                    </a:p>
                    <a:p>
                      <a:pPr marL="176213" marR="0" lvl="0" indent="-176213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"/>
                        <a:tabLst>
                          <a:tab pos="46038" algn="l"/>
                        </a:tabLst>
                      </a:pPr>
                      <a:r>
                        <a:rPr kumimoji="1" lang="zh-TW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公用耗材申請管理</a:t>
                      </a:r>
                    </a:p>
                    <a:p>
                      <a:pPr marL="176213" marR="0" lvl="0" indent="-176213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"/>
                        <a:tabLst>
                          <a:tab pos="46038" algn="l"/>
                        </a:tabLst>
                      </a:pPr>
                      <a:r>
                        <a:rPr kumimoji="1" lang="zh-TW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研究教學影片製作</a:t>
                      </a:r>
                    </a:p>
                    <a:p>
                      <a:pPr marL="176213" marR="0" lvl="0" indent="-176213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"/>
                        <a:tabLst>
                          <a:tab pos="46038" algn="l"/>
                        </a:tabLst>
                      </a:pPr>
                      <a:r>
                        <a:rPr kumimoji="1" lang="zh-TW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支援人力調度</a:t>
                      </a:r>
                      <a:endParaRPr kumimoji="1" lang="en-US" altLang="zh-TW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  <a:p>
                      <a:pPr marL="176213" marR="0" lvl="0" indent="-176213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"/>
                        <a:tabLst>
                          <a:tab pos="46038" algn="l"/>
                        </a:tabLst>
                        <a:defRPr/>
                      </a:pPr>
                      <a:r>
                        <a:rPr kumimoji="1" lang="zh-TW" altLang="en-US" sz="19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實驗動物照護及使用委員會</a:t>
                      </a:r>
                      <a:endParaRPr kumimoji="1" lang="en-US" altLang="zh-TW" sz="195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  <a:p>
                      <a:pPr marL="361950" marR="0" lvl="0" indent="-1809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buFont typeface="Wingdings" panose="05000000000000000000" pitchFamily="2" charset="2"/>
                        <a:buChar char="ü"/>
                        <a:tabLst>
                          <a:tab pos="46038" algn="l"/>
                        </a:tabLst>
                        <a:defRPr/>
                      </a:pPr>
                      <a:r>
                        <a:rPr kumimoji="1" lang="zh-TW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獸醫師</a:t>
                      </a:r>
                      <a:endParaRPr kumimoji="1" lang="en-US" altLang="zh-TW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  <a:p>
                      <a:pPr marL="361950" marR="0" lvl="0" indent="-1809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buFont typeface="Wingdings" panose="05000000000000000000" pitchFamily="2" charset="2"/>
                        <a:buChar char="ü"/>
                        <a:tabLst>
                          <a:tab pos="46038" algn="l"/>
                        </a:tabLst>
                        <a:defRPr/>
                      </a:pPr>
                      <a:r>
                        <a:rPr kumimoji="1" lang="zh-TW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執行秘書（總幹事）</a:t>
                      </a:r>
                      <a:endParaRPr kumimoji="1" lang="en-US" altLang="zh-TW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  <a:p>
                      <a:pPr marL="176213" marR="0" lvl="0" indent="-176213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"/>
                        <a:tabLst>
                          <a:tab pos="46038" algn="l"/>
                        </a:tabLst>
                      </a:pPr>
                      <a:endParaRPr kumimoji="1" lang="zh-TW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91434" marR="91434"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tabLst>
                          <a:tab pos="46038" algn="l"/>
                        </a:tabLst>
                        <a:defRPr sz="2800"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tabLst>
                          <a:tab pos="46038" algn="l"/>
                        </a:tabLst>
                        <a:defRPr sz="2400"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tabLst>
                          <a:tab pos="46038" algn="l"/>
                        </a:tabLst>
                        <a:defRPr sz="2000"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tabLst>
                          <a:tab pos="46038" algn="l"/>
                        </a:tabLst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tabLst>
                          <a:tab pos="46038" algn="l"/>
                        </a:tabLst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tabLst>
                          <a:tab pos="46038" algn="l"/>
                        </a:tabLst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tabLst>
                          <a:tab pos="46038" algn="l"/>
                        </a:tabLst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tabLst>
                          <a:tab pos="46038" algn="l"/>
                        </a:tabLst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tabLst>
                          <a:tab pos="46038" algn="l"/>
                        </a:tabLst>
                        <a:defRPr>
                          <a:solidFill>
                            <a:schemeClr val="tx1"/>
                          </a:solidFill>
                          <a:latin typeface="Franklin Gothic Book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176213" marR="0" lvl="0" indent="-1762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"/>
                        <a:tabLst/>
                        <a:defRPr/>
                      </a:pPr>
                      <a:r>
                        <a:rPr kumimoji="1" lang="zh-TW" alt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實驗動物照護及使用委員會</a:t>
                      </a:r>
                      <a:endParaRPr kumimoji="1" lang="en-US" altLang="zh-TW" sz="1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  <a:p>
                      <a:pPr marL="361950" indent="-180975" rtl="0">
                        <a:lnSpc>
                          <a:spcPct val="100000"/>
                        </a:lnSpc>
                        <a:buClr>
                          <a:schemeClr val="tx1"/>
                        </a:buClr>
                        <a:buSzPct val="100000"/>
                        <a:buFont typeface="Wingdings" panose="05000000000000000000" pitchFamily="2" charset="2"/>
                        <a:buChar char="ü"/>
                      </a:pPr>
                      <a:r>
                        <a:rPr kumimoji="1" lang="zh-TW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動物實驗申請及修正</a:t>
                      </a:r>
                    </a:p>
                    <a:p>
                      <a:pPr marL="361950" indent="-180975" rtl="0">
                        <a:lnSpc>
                          <a:spcPct val="100000"/>
                        </a:lnSpc>
                        <a:buClr>
                          <a:schemeClr val="tx1"/>
                        </a:buClr>
                        <a:buSzPct val="100000"/>
                        <a:buFont typeface="Wingdings" panose="05000000000000000000" pitchFamily="2" charset="2"/>
                        <a:buChar char="ü"/>
                      </a:pPr>
                      <a:r>
                        <a:rPr kumimoji="1" lang="zh-TW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動物實驗電子申請系統承辦窗口</a:t>
                      </a:r>
                      <a:endParaRPr kumimoji="1" lang="en-US" altLang="zh-TW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  <a:p>
                      <a:pPr marL="361950" indent="-180975" rtl="0">
                        <a:lnSpc>
                          <a:spcPct val="100000"/>
                        </a:lnSpc>
                        <a:buClr>
                          <a:schemeClr val="tx1"/>
                        </a:buClr>
                        <a:buSzPct val="100000"/>
                        <a:buFont typeface="Wingdings" panose="05000000000000000000" pitchFamily="2" charset="2"/>
                        <a:buChar char="ü"/>
                      </a:pPr>
                      <a:r>
                        <a:rPr kumimoji="1" lang="zh-TW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其他動委會會務</a:t>
                      </a:r>
                    </a:p>
                    <a:p>
                      <a:pPr marL="176213" marR="0" lvl="0" indent="-1762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"/>
                        <a:tabLst/>
                      </a:pPr>
                      <a:r>
                        <a:rPr kumimoji="1" lang="zh-TW" alt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實驗室空間申請</a:t>
                      </a:r>
                      <a:endParaRPr kumimoji="1" lang="en-US" altLang="zh-TW" sz="1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  <a:p>
                      <a:pPr marL="176213" marR="0" lvl="0" indent="-1762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"/>
                        <a:tabLst/>
                        <a:defRPr/>
                      </a:pPr>
                      <a:r>
                        <a:rPr kumimoji="1" lang="zh-TW" alt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門禁管制考試</a:t>
                      </a:r>
                      <a:endParaRPr kumimoji="1" lang="en-US" altLang="zh-TW" sz="1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  <a:p>
                      <a:pPr marL="176213" marR="0" lvl="0" indent="-1762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"/>
                        <a:tabLst/>
                        <a:defRPr/>
                      </a:pPr>
                      <a:r>
                        <a:rPr kumimoji="1" lang="zh-TW" altLang="en-US" sz="1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研究部共同儀器管理</a:t>
                      </a:r>
                    </a:p>
                    <a:p>
                      <a:pPr marL="342900" indent="-161925" rtl="0">
                        <a:lnSpc>
                          <a:spcPct val="100000"/>
                        </a:lnSpc>
                        <a:buClr>
                          <a:schemeClr val="tx1"/>
                        </a:buClr>
                        <a:buSzPct val="100000"/>
                        <a:buFont typeface="Wingdings" panose="05000000000000000000" pitchFamily="2" charset="2"/>
                        <a:buChar char="ü"/>
                      </a:pPr>
                      <a:r>
                        <a:rPr kumimoji="1" lang="zh-TW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共同儀器使用權限申請</a:t>
                      </a:r>
                    </a:p>
                    <a:p>
                      <a:pPr marL="342900" indent="-161925" rtl="0">
                        <a:lnSpc>
                          <a:spcPct val="100000"/>
                        </a:lnSpc>
                        <a:buClr>
                          <a:schemeClr val="tx1"/>
                        </a:buClr>
                        <a:buSzPct val="100000"/>
                        <a:buFont typeface="Wingdings" panose="05000000000000000000" pitchFamily="2" charset="2"/>
                        <a:buChar char="ü"/>
                      </a:pPr>
                      <a:r>
                        <a:rPr kumimoji="1" lang="zh-TW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共同儀器教育訓練</a:t>
                      </a:r>
                    </a:p>
                    <a:p>
                      <a:pPr marL="342900" indent="-161925" rtl="0">
                        <a:lnSpc>
                          <a:spcPct val="100000"/>
                        </a:lnSpc>
                        <a:buClr>
                          <a:schemeClr val="tx1"/>
                        </a:buClr>
                        <a:buSzPct val="100000"/>
                        <a:buFont typeface="Wingdings" panose="05000000000000000000" pitchFamily="2" charset="2"/>
                        <a:buChar char="ü"/>
                      </a:pPr>
                      <a:r>
                        <a:rPr kumimoji="1" lang="zh-TW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共同儀器減損、採購等</a:t>
                      </a:r>
                    </a:p>
                    <a:p>
                      <a:pPr marL="342900" indent="-161925" rtl="0">
                        <a:lnSpc>
                          <a:spcPct val="100000"/>
                        </a:lnSpc>
                        <a:buClr>
                          <a:schemeClr val="tx1"/>
                        </a:buClr>
                        <a:buSzPct val="100000"/>
                        <a:buFont typeface="Wingdings" panose="05000000000000000000" pitchFamily="2" charset="2"/>
                        <a:buChar char="ü"/>
                      </a:pPr>
                      <a:r>
                        <a:rPr kumimoji="1" lang="zh-TW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其他共同儀器管理業務</a:t>
                      </a:r>
                      <a:endParaRPr kumimoji="1" lang="en-US" altLang="zh-TW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  <a:p>
                      <a:pPr marL="180975" indent="-180975" rtl="0">
                        <a:lnSpc>
                          <a:spcPct val="100000"/>
                        </a:lnSpc>
                        <a:buClr>
                          <a:schemeClr val="tx1"/>
                        </a:buClr>
                        <a:buSzPct val="100000"/>
                        <a:buFont typeface="Wingdings" panose="05000000000000000000" pitchFamily="2" charset="2"/>
                        <a:buChar char="n"/>
                      </a:pPr>
                      <a:r>
                        <a:rPr kumimoji="1" lang="zh-TW" altLang="en-US" sz="1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毒化物業務</a:t>
                      </a:r>
                      <a:endParaRPr kumimoji="1" lang="en-US" altLang="zh-TW" sz="1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  <a:p>
                      <a:pPr marL="342900" indent="-165100" rtl="0">
                        <a:lnSpc>
                          <a:spcPct val="100000"/>
                        </a:lnSpc>
                        <a:buClr>
                          <a:schemeClr val="tx1"/>
                        </a:buClr>
                        <a:buSzPct val="100000"/>
                        <a:buFont typeface="Wingdings" panose="05000000000000000000" pitchFamily="2" charset="2"/>
                        <a:buChar char="ü"/>
                      </a:pPr>
                      <a:r>
                        <a:rPr kumimoji="1" lang="zh-TW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毒化物申請相關諮詢</a:t>
                      </a:r>
                    </a:p>
                    <a:p>
                      <a:pPr marL="342900" indent="-165100" rtl="0">
                        <a:lnSpc>
                          <a:spcPct val="100000"/>
                        </a:lnSpc>
                        <a:buClr>
                          <a:schemeClr val="tx1"/>
                        </a:buClr>
                        <a:buSzPct val="100000"/>
                        <a:buFont typeface="Wingdings" panose="05000000000000000000" pitchFamily="2" charset="2"/>
                        <a:buChar char="ü"/>
                      </a:pPr>
                      <a:r>
                        <a:rPr kumimoji="1" lang="zh-TW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每月匯整各實驗室使用量</a:t>
                      </a:r>
                    </a:p>
                    <a:p>
                      <a:pPr marL="342900" indent="-165100" rtl="0">
                        <a:lnSpc>
                          <a:spcPct val="100000"/>
                        </a:lnSpc>
                        <a:buClr>
                          <a:schemeClr val="tx1"/>
                        </a:buClr>
                        <a:buSzPct val="100000"/>
                        <a:buFont typeface="Wingdings" panose="05000000000000000000" pitchFamily="2" charset="2"/>
                        <a:buChar char="ü"/>
                      </a:pPr>
                      <a:r>
                        <a:rPr kumimoji="1" lang="zh-TW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其他毒化物相關業務</a:t>
                      </a:r>
                    </a:p>
                  </a:txBody>
                  <a:tcPr marL="91434" marR="91434"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6213" marR="0" lvl="0" indent="-176213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"/>
                        <a:tabLst/>
                        <a:defRPr/>
                      </a:pPr>
                      <a:r>
                        <a:rPr kumimoji="1" lang="zh-TW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生物安全委員會</a:t>
                      </a:r>
                      <a:endParaRPr kumimoji="1" lang="en-US" altLang="zh-TW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  <a:p>
                      <a:pPr marL="533400" marR="0" lvl="0" indent="-28575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</a:pPr>
                      <a:r>
                        <a:rPr kumimoji="1" lang="zh-TW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生物安全會相關業務</a:t>
                      </a: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/>
                      </a:r>
                      <a:b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</a:br>
                      <a:r>
                        <a:rPr kumimoji="1" lang="en-US" altLang="zh-TW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(</a:t>
                      </a:r>
                      <a:r>
                        <a:rPr kumimoji="1" lang="zh-TW" alt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含計畫暨基因重組計畫申請、感染性生物材料或傳染病病人檢體申請、協辦生物材料進出口業務、法定二級生物材料統籌核備作業</a:t>
                      </a:r>
                      <a:r>
                        <a:rPr kumimoji="1" lang="en-US" altLang="zh-TW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)</a:t>
                      </a:r>
                    </a:p>
                    <a:p>
                      <a:pPr marL="533400" marR="0" lvl="0" indent="-28575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kumimoji="1" lang="zh-TW" altLang="en-US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生物安全會電子表單系統承辦窗口</a:t>
                      </a:r>
                      <a:endParaRPr kumimoji="1" lang="en-US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  <a:p>
                      <a:pPr marL="176213" marR="0" lvl="0" indent="-176213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"/>
                        <a:tabLst/>
                      </a:pPr>
                      <a:r>
                        <a:rPr kumimoji="1" lang="zh-TW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研究用氣體申請</a:t>
                      </a:r>
                      <a:endParaRPr kumimoji="1" lang="en-US" altLang="zh-TW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  <a:p>
                      <a:pPr marL="176213" marR="0" lvl="0" indent="-176213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"/>
                        <a:tabLst/>
                      </a:pPr>
                      <a:r>
                        <a:rPr kumimoji="1" lang="zh-TW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研究部共同儀器暨硬體設備基礎維護管理</a:t>
                      </a:r>
                      <a:endParaRPr kumimoji="1" lang="en-US" altLang="zh-TW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91434" marR="91434"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3286935" y="347664"/>
            <a:ext cx="5545108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3500" dirty="0">
                <a:solidFill>
                  <a:srgbClr val="99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認識研究部業務承辦人</a:t>
            </a:r>
            <a:r>
              <a:rPr lang="en-US" altLang="zh-TW" sz="3500" dirty="0" smtClean="0">
                <a:solidFill>
                  <a:srgbClr val="99000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(3/3)</a:t>
            </a:r>
            <a:endParaRPr lang="zh-TW" altLang="en-US" sz="3500" dirty="0">
              <a:solidFill>
                <a:srgbClr val="990000"/>
              </a:solidFill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8267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3983884" y="511200"/>
            <a:ext cx="4224233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zh-TW"/>
            </a:defPPr>
            <a:lvl1pPr algn="ctr">
              <a:spcBef>
                <a:spcPct val="0"/>
              </a:spcBef>
              <a:buClrTx/>
              <a:buSzTx/>
              <a:buFontTx/>
              <a:buNone/>
              <a:defRPr sz="3500">
                <a:solidFill>
                  <a:srgbClr val="99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dirty="0"/>
              <a:t>認識相關業務承辦</a:t>
            </a:r>
            <a:r>
              <a:rPr lang="zh-TW" altLang="en-US" dirty="0" smtClean="0"/>
              <a:t>人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7347" name="Group 3">
            <a:extLst/>
          </p:cNvPr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1602568830"/>
              </p:ext>
            </p:extLst>
          </p:nvPr>
        </p:nvGraphicFramePr>
        <p:xfrm>
          <a:off x="336550" y="1136675"/>
          <a:ext cx="11518899" cy="4078217"/>
        </p:xfrm>
        <a:graphic>
          <a:graphicData uri="http://schemas.openxmlformats.org/drawingml/2006/table">
            <a:tbl>
              <a:tblPr/>
              <a:tblGrid>
                <a:gridCol w="211533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48866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2383957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2530942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708367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kumimoji="1" sz="23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kumimoji="1" sz="21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91447" marR="91447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kumimoji="1" sz="23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kumimoji="1" sz="21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臨床</a:t>
                      </a: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試驗中心</a:t>
                      </a:r>
                      <a:endParaRPr kumimoji="1" lang="zh-TW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91447" marR="91447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kumimoji="1" sz="23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kumimoji="1" sz="21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研究倫理委員會</a:t>
                      </a:r>
                      <a:endParaRPr kumimoji="1" lang="zh-TW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  <a:p>
                      <a:pPr marL="180975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(REC</a:t>
                      </a:r>
                      <a:r>
                        <a:rPr kumimoji="1" lang="zh-TW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，原</a:t>
                      </a: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IRB)</a:t>
                      </a:r>
                      <a:endParaRPr kumimoji="1" lang="zh-TW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91447" marR="91447"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01199"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kumimoji="1" sz="23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kumimoji="1" sz="21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承辦人</a:t>
                      </a:r>
                      <a:endParaRPr kumimoji="1" lang="zh-TW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91447" marR="91447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kumimoji="1" sz="23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kumimoji="1" sz="21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吳明芬組長</a:t>
                      </a:r>
                      <a:endParaRPr kumimoji="1" lang="zh-TW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91447" marR="91447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kumimoji="1" sz="23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kumimoji="1" sz="21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蘇雅慧組長</a:t>
                      </a:r>
                      <a:endParaRPr kumimoji="1" lang="zh-TW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91447" marR="91447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kumimoji="1" sz="23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kumimoji="1" sz="21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龍嬿妃、林信妙</a:t>
                      </a:r>
                      <a:endParaRPr kumimoji="1" lang="zh-TW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91447" marR="91447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50950"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kumimoji="1" sz="23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kumimoji="1" sz="21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分機</a:t>
                      </a:r>
                      <a:endParaRPr kumimoji="1" lang="zh-TW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91447" marR="91447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kumimoji="1" sz="23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kumimoji="1" sz="21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17602/17603</a:t>
                      </a:r>
                    </a:p>
                  </a:txBody>
                  <a:tcPr marL="91447" marR="91447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kumimoji="1" sz="23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kumimoji="1" sz="21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12124</a:t>
                      </a:r>
                      <a:endParaRPr kumimoji="1" lang="en-US" altLang="zh-TW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91447" marR="91447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kumimoji="1" sz="23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kumimoji="1" sz="21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13271</a:t>
                      </a:r>
                      <a:endParaRPr kumimoji="1" lang="en-US" altLang="zh-TW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91447" marR="91447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277971"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kumimoji="1" sz="23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kumimoji="1" sz="21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承辦業務</a:t>
                      </a:r>
                      <a:endParaRPr kumimoji="1" lang="zh-TW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91447" marR="91447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tabLst>
                          <a:tab pos="65088" algn="l"/>
                        </a:tabLst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tabLst>
                          <a:tab pos="65088" algn="l"/>
                        </a:tabLst>
                        <a:defRPr kumimoji="1" sz="23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tabLst>
                          <a:tab pos="65088" algn="l"/>
                        </a:tabLst>
                        <a:defRPr kumimoji="1" sz="21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tabLst>
                          <a:tab pos="65088" algn="l"/>
                        </a:tabLs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tabLst>
                          <a:tab pos="65088" algn="l"/>
                        </a:tabLs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tabLst>
                          <a:tab pos="65088" algn="l"/>
                        </a:tabLs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tabLst>
                          <a:tab pos="65088" algn="l"/>
                        </a:tabLs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tabLst>
                          <a:tab pos="65088" algn="l"/>
                        </a:tabLs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tabLst>
                          <a:tab pos="65088" algn="l"/>
                        </a:tabLs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9pPr>
                    </a:lstStyle>
                    <a:p>
                      <a:pPr marL="179388" marR="0" lvl="0" indent="-1793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"/>
                        <a:tabLst>
                          <a:tab pos="65088" algn="l"/>
                        </a:tabLst>
                      </a:pPr>
                      <a:r>
                        <a:rPr kumimoji="1" lang="zh-TW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廠商委託研究計畫</a:t>
                      </a:r>
                    </a:p>
                    <a:p>
                      <a:pPr marL="179388" marR="0" lvl="0" indent="-1793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"/>
                        <a:tabLst>
                          <a:tab pos="65088" algn="l"/>
                        </a:tabLst>
                      </a:pPr>
                      <a:r>
                        <a:rPr kumimoji="0" lang="zh-TW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臨床試驗業務</a:t>
                      </a:r>
                      <a:r>
                        <a:rPr kumimoji="0" lang="zh-TW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承辦</a:t>
                      </a:r>
                      <a:endParaRPr kumimoji="0" lang="en-US" altLang="zh-TW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  <a:p>
                      <a:pPr marL="179388" marR="0" lvl="0" indent="-1793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"/>
                        <a:tabLst>
                          <a:tab pos="65088" algn="l"/>
                        </a:tabLst>
                      </a:pPr>
                      <a:r>
                        <a:rPr kumimoji="0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網站連結：</a:t>
                      </a:r>
                      <a:r>
                        <a:rPr kumimoji="0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  <a:hlinkClick r:id="rId2"/>
                        </a:rPr>
                        <a:t>https://hlm.tzuchi.com.tw/home/index.php/component/k2/item/1405</a:t>
                      </a:r>
                      <a:endParaRPr kumimoji="0" lang="zh-TW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91447" marR="91447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tabLst>
                          <a:tab pos="65088" algn="l"/>
                        </a:tabLst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tabLst>
                          <a:tab pos="65088" algn="l"/>
                        </a:tabLst>
                        <a:defRPr kumimoji="1" sz="23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tabLst>
                          <a:tab pos="65088" algn="l"/>
                        </a:tabLst>
                        <a:defRPr kumimoji="1" sz="21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tabLst>
                          <a:tab pos="65088" algn="l"/>
                        </a:tabLs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tabLst>
                          <a:tab pos="65088" algn="l"/>
                        </a:tabLs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tabLst>
                          <a:tab pos="65088" algn="l"/>
                        </a:tabLs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tabLst>
                          <a:tab pos="65088" algn="l"/>
                        </a:tabLs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tabLst>
                          <a:tab pos="65088" algn="l"/>
                        </a:tabLs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tabLst>
                          <a:tab pos="65088" algn="l"/>
                        </a:tabLs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9pPr>
                    </a:lstStyle>
                    <a:p>
                      <a:pPr marL="179388" marR="0" lvl="0" indent="-1793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"/>
                        <a:tabLst>
                          <a:tab pos="65088" algn="l"/>
                        </a:tabLst>
                      </a:pPr>
                      <a:r>
                        <a:rPr kumimoji="1" lang="zh-TW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人體試驗申請</a:t>
                      </a:r>
                      <a:r>
                        <a:rPr kumimoji="1" lang="zh-TW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：詳見網站</a:t>
                      </a: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資料</a:t>
                      </a:r>
                      <a:endParaRPr kumimoji="1" lang="en-US" altLang="zh-TW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65088" algn="l"/>
                        </a:tabLst>
                      </a:pPr>
                      <a:r>
                        <a:rPr kumimoji="1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  <a:hlinkClick r:id="rId3"/>
                        </a:rPr>
                        <a:t>https://hlm.tzuchi.com.tw/rec/</a:t>
                      </a:r>
                      <a:endParaRPr kumimoji="1" lang="en-US" altLang="zh-TW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91447" marR="91447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6794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22"/>
          <p:cNvSpPr txBox="1">
            <a:spLocks noChangeArrowheads="1"/>
          </p:cNvSpPr>
          <p:nvPr/>
        </p:nvSpPr>
        <p:spPr bwMode="auto">
          <a:xfrm>
            <a:off x="3757611" y="165345"/>
            <a:ext cx="462915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3500" dirty="0">
                <a:solidFill>
                  <a:srgbClr val="99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認識財務室業務承辦人</a:t>
            </a:r>
          </a:p>
        </p:txBody>
      </p:sp>
      <p:graphicFrame>
        <p:nvGraphicFramePr>
          <p:cNvPr id="5" name="Group 47">
            <a:extLst/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6306711"/>
              </p:ext>
            </p:extLst>
          </p:nvPr>
        </p:nvGraphicFramePr>
        <p:xfrm>
          <a:off x="1663700" y="765930"/>
          <a:ext cx="8801099" cy="3575355"/>
        </p:xfrm>
        <a:graphic>
          <a:graphicData uri="http://schemas.openxmlformats.org/drawingml/2006/table">
            <a:tbl>
              <a:tblPr/>
              <a:tblGrid>
                <a:gridCol w="183038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74148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67352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71142">
                  <a:extLst>
                    <a:ext uri="{9D8B030D-6E8A-4147-A177-3AD203B41FA5}">
                      <a16:colId xmlns="" xmlns:a16="http://schemas.microsoft.com/office/drawing/2014/main" val="2136868536"/>
                    </a:ext>
                  </a:extLst>
                </a:gridCol>
                <a:gridCol w="174148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74307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855452">
                <a:tc grid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院內</a:t>
                      </a: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計畫及法人計畫</a:t>
                      </a:r>
                      <a:r>
                        <a:rPr kumimoji="1" lang="en-US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(TCRD</a:t>
                      </a: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、</a:t>
                      </a:r>
                      <a:r>
                        <a:rPr kumimoji="1" lang="en-US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TCMF-</a:t>
                      </a: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、</a:t>
                      </a:r>
                      <a:r>
                        <a:rPr kumimoji="1" lang="en-US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TCMMP</a:t>
                      </a: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、</a:t>
                      </a:r>
                      <a:r>
                        <a:rPr kumimoji="1" lang="en-US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IMAR)</a:t>
                      </a:r>
                      <a:endParaRPr kumimoji="1" lang="en-US" altLang="zh-TW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承辦人</a:t>
                      </a:r>
                      <a:r>
                        <a:rPr kumimoji="1" lang="zh-TW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：陳惠珍（</a:t>
                      </a:r>
                      <a:r>
                        <a:rPr kumimoji="1" lang="en-US" altLang="zh-TW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13206</a:t>
                      </a:r>
                      <a:r>
                        <a:rPr kumimoji="1" lang="zh-TW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）、李詩萱（</a:t>
                      </a:r>
                      <a:r>
                        <a:rPr kumimoji="1" lang="en-US" altLang="zh-TW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13212</a:t>
                      </a:r>
                      <a:r>
                        <a:rPr kumimoji="1" lang="zh-TW" altLang="en-US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）</a:t>
                      </a:r>
                      <a:r>
                        <a:rPr kumimoji="1" lang="en-US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(JCT</a:t>
                      </a:r>
                      <a:r>
                        <a:rPr kumimoji="1" lang="zh-TW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專案</a:t>
                      </a:r>
                      <a:r>
                        <a:rPr kumimoji="1" lang="en-US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)</a:t>
                      </a:r>
                      <a:endParaRPr kumimoji="1" lang="zh-TW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T="45686" marB="4568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EA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17585">
                <a:tc grid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國科會計畫</a:t>
                      </a:r>
                      <a:r>
                        <a:rPr kumimoji="1" lang="zh-TW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kumimoji="1" lang="en-US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MOST/NSTC</a:t>
                      </a: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）</a:t>
                      </a:r>
                      <a:r>
                        <a:rPr kumimoji="1" lang="zh-TW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承辦人</a:t>
                      </a:r>
                    </a:p>
                  </a:txBody>
                  <a:tcPr marT="45686" marB="4568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EA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6133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張雪鶯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kumimoji="1" lang="en-US" altLang="zh-TW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13129</a:t>
                      </a:r>
                      <a:r>
                        <a:rPr kumimoji="1" lang="zh-TW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）</a:t>
                      </a:r>
                      <a:endParaRPr kumimoji="1" lang="zh-TW" alt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T="45686" marB="4568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EA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李詩萱</a:t>
                      </a:r>
                      <a:r>
                        <a:rPr kumimoji="1" lang="en-US" altLang="zh-TW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1" lang="en-US" altLang="zh-TW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13212</a:t>
                      </a:r>
                      <a:r>
                        <a:rPr kumimoji="1" lang="en-US" altLang="zh-TW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)</a:t>
                      </a:r>
                      <a:endParaRPr kumimoji="1" lang="zh-TW" alt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T="45686" marB="4568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EA0"/>
                    </a:solidFill>
                  </a:tcPr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彭馨儀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kumimoji="1" lang="en-US" altLang="zh-TW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13128</a:t>
                      </a:r>
                      <a:r>
                        <a:rPr kumimoji="1" lang="zh-TW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）</a:t>
                      </a:r>
                    </a:p>
                  </a:txBody>
                  <a:tcPr marT="45686" marB="4568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EA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李如雪（</a:t>
                      </a:r>
                      <a:r>
                        <a:rPr kumimoji="1" lang="en-US" altLang="zh-TW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13394</a:t>
                      </a:r>
                      <a:r>
                        <a:rPr kumimoji="1" lang="zh-TW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）</a:t>
                      </a:r>
                    </a:p>
                  </a:txBody>
                  <a:tcPr marT="45686" marB="4568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EA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許嘉倩（</a:t>
                      </a:r>
                      <a:r>
                        <a:rPr kumimoji="1" lang="en-US" altLang="zh-TW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13494</a:t>
                      </a:r>
                      <a:r>
                        <a:rPr kumimoji="1" lang="zh-TW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）</a:t>
                      </a:r>
                      <a:endParaRPr kumimoji="1" lang="zh-TW" alt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T="45686" marB="4568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EA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3614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產學合作計畫</a:t>
                      </a:r>
                      <a:r>
                        <a:rPr kumimoji="0" lang="en-US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(TCJ)/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廠商委託計畫</a:t>
                      </a:r>
                      <a:endParaRPr kumimoji="0" lang="zh-TW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T="45686" marB="4568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EA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T="45686" marB="4568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EA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T="45686" marB="4568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EA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承辦人：徐淑貞（</a:t>
                      </a:r>
                      <a:r>
                        <a:rPr kumimoji="0" lang="en-US" altLang="zh-TW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13207</a:t>
                      </a:r>
                      <a:r>
                        <a:rPr kumimoji="0" lang="zh-TW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）</a:t>
                      </a:r>
                    </a:p>
                  </a:txBody>
                  <a:tcPr marT="45686" marB="4568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EA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T="45686" marB="4568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EA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T="45686" marB="4568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EA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3598193"/>
                  </a:ext>
                </a:extLst>
              </a:tr>
              <a:tr h="430667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衛福部計畫</a:t>
                      </a:r>
                      <a:endParaRPr kumimoji="0" lang="zh-TW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T="45686" marB="4568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EA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T="45686" marB="4568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EA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T="45686" marB="4568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EA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承辦人：劉仁芳（</a:t>
                      </a:r>
                      <a:r>
                        <a:rPr kumimoji="0" lang="en-US" altLang="zh-TW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13439</a:t>
                      </a:r>
                      <a:r>
                        <a:rPr kumimoji="0" lang="zh-TW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）</a:t>
                      </a:r>
                    </a:p>
                  </a:txBody>
                  <a:tcPr marT="45686" marB="45686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EA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T="45686" marB="4568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EA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T="45686" marB="4568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EA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72949466"/>
                  </a:ext>
                </a:extLst>
              </a:tr>
            </a:tbl>
          </a:graphicData>
        </a:graphic>
      </p:graphicFrame>
      <p:sp>
        <p:nvSpPr>
          <p:cNvPr id="6" name="Text Box 22"/>
          <p:cNvSpPr txBox="1">
            <a:spLocks noChangeArrowheads="1"/>
          </p:cNvSpPr>
          <p:nvPr/>
        </p:nvSpPr>
        <p:spPr bwMode="auto">
          <a:xfrm>
            <a:off x="3865047" y="4275501"/>
            <a:ext cx="4673075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3500" dirty="0" smtClean="0">
                <a:solidFill>
                  <a:srgbClr val="99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認識人資室業務</a:t>
            </a:r>
            <a:r>
              <a:rPr lang="zh-TW" altLang="en-US" sz="3500" dirty="0">
                <a:solidFill>
                  <a:srgbClr val="99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承辦人</a:t>
            </a: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2327048"/>
              </p:ext>
            </p:extLst>
          </p:nvPr>
        </p:nvGraphicFramePr>
        <p:xfrm>
          <a:off x="1679574" y="4921709"/>
          <a:ext cx="8785225" cy="1781885"/>
        </p:xfrm>
        <a:graphic>
          <a:graphicData uri="http://schemas.openxmlformats.org/drawingml/2006/table">
            <a:tbl>
              <a:tblPr/>
              <a:tblGrid>
                <a:gridCol w="2162517">
                  <a:extLst>
                    <a:ext uri="{9D8B030D-6E8A-4147-A177-3AD203B41FA5}">
                      <a16:colId xmlns="" xmlns:a16="http://schemas.microsoft.com/office/drawing/2014/main" val="720980156"/>
                    </a:ext>
                  </a:extLst>
                </a:gridCol>
                <a:gridCol w="6622708">
                  <a:extLst>
                    <a:ext uri="{9D8B030D-6E8A-4147-A177-3AD203B41FA5}">
                      <a16:colId xmlns="" xmlns:a16="http://schemas.microsoft.com/office/drawing/2014/main" val="384305263"/>
                    </a:ext>
                  </a:extLst>
                </a:gridCol>
              </a:tblGrid>
              <a:tr h="114930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承辦業務</a:t>
                      </a:r>
                      <a:endParaRPr kumimoji="1" lang="zh-TW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1426" marR="91426"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anose="05000000000000000000" pitchFamily="2" charset="2"/>
                        <a:buChar char="n"/>
                        <a:tabLst/>
                      </a:pPr>
                      <a:r>
                        <a:rPr kumimoji="1" lang="zh-TW" altLang="en-US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人力聘用相關作業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anose="05000000000000000000" pitchFamily="2" charset="2"/>
                        <a:buChar char="n"/>
                        <a:tabLst/>
                      </a:pPr>
                      <a:r>
                        <a:rPr kumimoji="1" lang="zh-TW" altLang="en-US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各項保費諮詢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anose="05000000000000000000" pitchFamily="2" charset="2"/>
                        <a:buChar char="n"/>
                        <a:tabLst/>
                      </a:pPr>
                      <a:r>
                        <a:rPr kumimoji="1" lang="zh-TW" altLang="en-US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新制排班作業指導</a:t>
                      </a:r>
                    </a:p>
                  </a:txBody>
                  <a:tcPr marL="91426" marR="91426"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81971696"/>
                  </a:ext>
                </a:extLst>
              </a:tr>
              <a:tr h="593149"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kumimoji="1" sz="23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kumimoji="1" sz="21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承辦人</a:t>
                      </a:r>
                      <a:endParaRPr kumimoji="1" lang="zh-TW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1426" marR="91426"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kumimoji="1" sz="23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kumimoji="1" sz="21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1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莊佩潔 </a:t>
                      </a:r>
                      <a:r>
                        <a:rPr kumimoji="1" lang="en-US" altLang="zh-TW" sz="2400" b="1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(13600)</a:t>
                      </a:r>
                      <a:endParaRPr kumimoji="1" lang="zh-TW" altLang="en-US" sz="2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1426" marR="91426"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565974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5485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4662</TotalTime>
  <Words>593</Words>
  <Application>Microsoft Office PowerPoint</Application>
  <PresentationFormat>自訂</PresentationFormat>
  <Paragraphs>144</Paragraphs>
  <Slides>6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7" baseType="lpstr">
      <vt:lpstr>Office 佈景主題</vt:lpstr>
      <vt:lpstr>各單位業務承辦窗口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hp</dc:creator>
  <cp:lastModifiedBy>hp</cp:lastModifiedBy>
  <cp:revision>43</cp:revision>
  <dcterms:created xsi:type="dcterms:W3CDTF">2023-02-10T01:56:21Z</dcterms:created>
  <dcterms:modified xsi:type="dcterms:W3CDTF">2025-01-22T01:13:25Z</dcterms:modified>
</cp:coreProperties>
</file>